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3" r:id="rId1"/>
  </p:sldMasterIdLst>
  <p:notesMasterIdLst>
    <p:notesMasterId r:id="rId42"/>
  </p:notesMasterIdLst>
  <p:handoutMasterIdLst>
    <p:handoutMasterId r:id="rId43"/>
  </p:handoutMasterIdLst>
  <p:sldIdLst>
    <p:sldId id="265" r:id="rId2"/>
    <p:sldId id="275" r:id="rId3"/>
    <p:sldId id="283" r:id="rId4"/>
    <p:sldId id="298" r:id="rId5"/>
    <p:sldId id="257" r:id="rId6"/>
    <p:sldId id="310" r:id="rId7"/>
    <p:sldId id="319" r:id="rId8"/>
    <p:sldId id="320" r:id="rId9"/>
    <p:sldId id="289" r:id="rId10"/>
    <p:sldId id="301" r:id="rId11"/>
    <p:sldId id="300" r:id="rId12"/>
    <p:sldId id="318" r:id="rId13"/>
    <p:sldId id="277" r:id="rId14"/>
    <p:sldId id="258" r:id="rId15"/>
    <p:sldId id="317" r:id="rId16"/>
    <p:sldId id="259" r:id="rId17"/>
    <p:sldId id="278" r:id="rId18"/>
    <p:sldId id="291" r:id="rId19"/>
    <p:sldId id="292" r:id="rId20"/>
    <p:sldId id="281" r:id="rId21"/>
    <p:sldId id="280" r:id="rId22"/>
    <p:sldId id="261" r:id="rId23"/>
    <p:sldId id="270" r:id="rId24"/>
    <p:sldId id="313" r:id="rId25"/>
    <p:sldId id="273" r:id="rId26"/>
    <p:sldId id="308" r:id="rId27"/>
    <p:sldId id="303" r:id="rId28"/>
    <p:sldId id="304" r:id="rId29"/>
    <p:sldId id="314" r:id="rId30"/>
    <p:sldId id="307" r:id="rId31"/>
    <p:sldId id="315" r:id="rId32"/>
    <p:sldId id="309" r:id="rId33"/>
    <p:sldId id="274" r:id="rId34"/>
    <p:sldId id="279" r:id="rId35"/>
    <p:sldId id="312" r:id="rId36"/>
    <p:sldId id="276" r:id="rId37"/>
    <p:sldId id="311" r:id="rId38"/>
    <p:sldId id="316" r:id="rId39"/>
    <p:sldId id="288" r:id="rId40"/>
    <p:sldId id="302" r:id="rId41"/>
  </p:sldIdLst>
  <p:sldSz cx="9144000" cy="6858000" type="screen4x3"/>
  <p:notesSz cx="9245600" cy="69977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7" autoAdjust="0"/>
    <p:restoredTop sz="94561" autoAdjust="0"/>
  </p:normalViewPr>
  <p:slideViewPr>
    <p:cSldViewPr>
      <p:cViewPr varScale="1">
        <p:scale>
          <a:sx n="100" d="100"/>
          <a:sy n="100" d="100"/>
        </p:scale>
        <p:origin x="-600" y="-10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3" d="100"/>
          <a:sy n="43" d="100"/>
        </p:scale>
        <p:origin x="-1326" y="-84"/>
      </p:cViewPr>
      <p:guideLst>
        <p:guide orient="horz" pos="2203"/>
        <p:guide pos="29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4024313" cy="347663"/>
          </a:xfrm>
          <a:prstGeom prst="rect">
            <a:avLst/>
          </a:prstGeom>
          <a:noFill/>
          <a:ln w="9525">
            <a:noFill/>
            <a:miter lim="800000"/>
            <a:headEnd/>
            <a:tailEnd/>
          </a:ln>
          <a:effectLst/>
        </p:spPr>
        <p:txBody>
          <a:bodyPr vert="horz" wrap="square" lIns="90578" tIns="45289" rIns="90578" bIns="45289" numCol="1" anchor="t" anchorCtr="0" compatLnSpc="1">
            <a:prstTxWarp prst="textNoShape">
              <a:avLst/>
            </a:prstTxWarp>
          </a:bodyPr>
          <a:lstStyle>
            <a:lvl1pPr defTabSz="904875">
              <a:defRPr sz="1200"/>
            </a:lvl1pPr>
          </a:lstStyle>
          <a:p>
            <a:endParaRPr lang="en-US"/>
          </a:p>
        </p:txBody>
      </p:sp>
      <p:sp>
        <p:nvSpPr>
          <p:cNvPr id="59395" name="Rectangle 3"/>
          <p:cNvSpPr>
            <a:spLocks noGrp="1" noChangeArrowheads="1"/>
          </p:cNvSpPr>
          <p:nvPr>
            <p:ph type="dt" sz="quarter" idx="1"/>
          </p:nvPr>
        </p:nvSpPr>
        <p:spPr bwMode="auto">
          <a:xfrm>
            <a:off x="5230813" y="0"/>
            <a:ext cx="4022725" cy="347663"/>
          </a:xfrm>
          <a:prstGeom prst="rect">
            <a:avLst/>
          </a:prstGeom>
          <a:noFill/>
          <a:ln w="9525">
            <a:noFill/>
            <a:miter lim="800000"/>
            <a:headEnd/>
            <a:tailEnd/>
          </a:ln>
          <a:effectLst/>
        </p:spPr>
        <p:txBody>
          <a:bodyPr vert="horz" wrap="square" lIns="90578" tIns="45289" rIns="90578" bIns="45289" numCol="1" anchor="t" anchorCtr="0" compatLnSpc="1">
            <a:prstTxWarp prst="textNoShape">
              <a:avLst/>
            </a:prstTxWarp>
          </a:bodyPr>
          <a:lstStyle>
            <a:lvl1pPr algn="r" defTabSz="904875">
              <a:defRPr sz="1200"/>
            </a:lvl1pPr>
          </a:lstStyle>
          <a:p>
            <a:endParaRPr lang="en-US"/>
          </a:p>
        </p:txBody>
      </p:sp>
      <p:sp>
        <p:nvSpPr>
          <p:cNvPr id="59396" name="Rectangle 4"/>
          <p:cNvSpPr>
            <a:spLocks noGrp="1" noChangeArrowheads="1"/>
          </p:cNvSpPr>
          <p:nvPr>
            <p:ph type="ftr" sz="quarter" idx="2"/>
          </p:nvPr>
        </p:nvSpPr>
        <p:spPr bwMode="auto">
          <a:xfrm>
            <a:off x="0" y="6648450"/>
            <a:ext cx="4024313" cy="346075"/>
          </a:xfrm>
          <a:prstGeom prst="rect">
            <a:avLst/>
          </a:prstGeom>
          <a:noFill/>
          <a:ln w="9525">
            <a:noFill/>
            <a:miter lim="800000"/>
            <a:headEnd/>
            <a:tailEnd/>
          </a:ln>
          <a:effectLst/>
        </p:spPr>
        <p:txBody>
          <a:bodyPr vert="horz" wrap="square" lIns="90578" tIns="45289" rIns="90578" bIns="45289" numCol="1" anchor="b" anchorCtr="0" compatLnSpc="1">
            <a:prstTxWarp prst="textNoShape">
              <a:avLst/>
            </a:prstTxWarp>
          </a:bodyPr>
          <a:lstStyle>
            <a:lvl1pPr defTabSz="904875">
              <a:defRPr sz="1200"/>
            </a:lvl1pPr>
          </a:lstStyle>
          <a:p>
            <a:endParaRPr lang="en-US"/>
          </a:p>
        </p:txBody>
      </p:sp>
      <p:sp>
        <p:nvSpPr>
          <p:cNvPr id="59397" name="Rectangle 5"/>
          <p:cNvSpPr>
            <a:spLocks noGrp="1" noChangeArrowheads="1"/>
          </p:cNvSpPr>
          <p:nvPr>
            <p:ph type="sldNum" sz="quarter" idx="3"/>
          </p:nvPr>
        </p:nvSpPr>
        <p:spPr bwMode="auto">
          <a:xfrm>
            <a:off x="5230813" y="6648450"/>
            <a:ext cx="4022725" cy="346075"/>
          </a:xfrm>
          <a:prstGeom prst="rect">
            <a:avLst/>
          </a:prstGeom>
          <a:noFill/>
          <a:ln w="9525">
            <a:noFill/>
            <a:miter lim="800000"/>
            <a:headEnd/>
            <a:tailEnd/>
          </a:ln>
          <a:effectLst/>
        </p:spPr>
        <p:txBody>
          <a:bodyPr vert="horz" wrap="square" lIns="90578" tIns="45289" rIns="90578" bIns="45289" numCol="1" anchor="b" anchorCtr="0" compatLnSpc="1">
            <a:prstTxWarp prst="textNoShape">
              <a:avLst/>
            </a:prstTxWarp>
          </a:bodyPr>
          <a:lstStyle>
            <a:lvl1pPr algn="r" defTabSz="904875">
              <a:defRPr sz="1200"/>
            </a:lvl1pPr>
          </a:lstStyle>
          <a:p>
            <a:fld id="{C5D15B61-768A-46A7-A5AF-EEB3A9604CF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4008438" cy="352425"/>
          </a:xfrm>
          <a:prstGeom prst="rect">
            <a:avLst/>
          </a:prstGeom>
          <a:noFill/>
          <a:ln w="9525">
            <a:noFill/>
            <a:miter lim="800000"/>
            <a:headEnd/>
            <a:tailEnd/>
          </a:ln>
          <a:effectLst/>
        </p:spPr>
        <p:txBody>
          <a:bodyPr vert="horz" wrap="square" lIns="91529" tIns="45764" rIns="91529" bIns="45764" numCol="1" anchor="t" anchorCtr="0" compatLnSpc="1">
            <a:prstTxWarp prst="textNoShape">
              <a:avLst/>
            </a:prstTxWarp>
          </a:bodyPr>
          <a:lstStyle>
            <a:lvl1pPr>
              <a:defRPr sz="1200"/>
            </a:lvl1pPr>
          </a:lstStyle>
          <a:p>
            <a:endParaRPr lang="en-US"/>
          </a:p>
        </p:txBody>
      </p:sp>
      <p:sp>
        <p:nvSpPr>
          <p:cNvPr id="22531" name="Rectangle 3"/>
          <p:cNvSpPr>
            <a:spLocks noGrp="1" noChangeArrowheads="1"/>
          </p:cNvSpPr>
          <p:nvPr>
            <p:ph type="dt" idx="1"/>
          </p:nvPr>
        </p:nvSpPr>
        <p:spPr bwMode="auto">
          <a:xfrm>
            <a:off x="5237163" y="0"/>
            <a:ext cx="4008437" cy="352425"/>
          </a:xfrm>
          <a:prstGeom prst="rect">
            <a:avLst/>
          </a:prstGeom>
          <a:noFill/>
          <a:ln w="9525">
            <a:noFill/>
            <a:miter lim="800000"/>
            <a:headEnd/>
            <a:tailEnd/>
          </a:ln>
          <a:effectLst/>
        </p:spPr>
        <p:txBody>
          <a:bodyPr vert="horz" wrap="square" lIns="91529" tIns="45764" rIns="91529" bIns="45764" numCol="1" anchor="t" anchorCtr="0" compatLnSpc="1">
            <a:prstTxWarp prst="textNoShape">
              <a:avLst/>
            </a:prstTxWarp>
          </a:bodyPr>
          <a:lstStyle>
            <a:lvl1pPr algn="r">
              <a:defRPr sz="1200"/>
            </a:lvl1pPr>
          </a:lstStyle>
          <a:p>
            <a:endParaRPr lang="en-US"/>
          </a:p>
        </p:txBody>
      </p:sp>
      <p:sp>
        <p:nvSpPr>
          <p:cNvPr id="22532" name="Rectangle 4"/>
          <p:cNvSpPr>
            <a:spLocks noChangeArrowheads="1" noTextEdit="1"/>
          </p:cNvSpPr>
          <p:nvPr>
            <p:ph type="sldImg" idx="2"/>
          </p:nvPr>
        </p:nvSpPr>
        <p:spPr bwMode="auto">
          <a:xfrm>
            <a:off x="2874963" y="523875"/>
            <a:ext cx="3500437" cy="2625725"/>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1231900" y="3324225"/>
            <a:ext cx="6781800" cy="3149600"/>
          </a:xfrm>
          <a:prstGeom prst="rect">
            <a:avLst/>
          </a:prstGeom>
          <a:noFill/>
          <a:ln w="9525">
            <a:noFill/>
            <a:miter lim="800000"/>
            <a:headEnd/>
            <a:tailEnd/>
          </a:ln>
          <a:effectLst/>
        </p:spPr>
        <p:txBody>
          <a:bodyPr vert="horz" wrap="square" lIns="91529" tIns="45764" rIns="91529" bIns="4576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2534" name="Rectangle 6"/>
          <p:cNvSpPr>
            <a:spLocks noGrp="1" noChangeArrowheads="1"/>
          </p:cNvSpPr>
          <p:nvPr>
            <p:ph type="ftr" sz="quarter" idx="4"/>
          </p:nvPr>
        </p:nvSpPr>
        <p:spPr bwMode="auto">
          <a:xfrm>
            <a:off x="0" y="6645275"/>
            <a:ext cx="4008438" cy="352425"/>
          </a:xfrm>
          <a:prstGeom prst="rect">
            <a:avLst/>
          </a:prstGeom>
          <a:noFill/>
          <a:ln w="9525">
            <a:noFill/>
            <a:miter lim="800000"/>
            <a:headEnd/>
            <a:tailEnd/>
          </a:ln>
          <a:effectLst/>
        </p:spPr>
        <p:txBody>
          <a:bodyPr vert="horz" wrap="square" lIns="91529" tIns="45764" rIns="91529" bIns="45764" numCol="1" anchor="b" anchorCtr="0" compatLnSpc="1">
            <a:prstTxWarp prst="textNoShape">
              <a:avLst/>
            </a:prstTxWarp>
          </a:bodyPr>
          <a:lstStyle>
            <a:lvl1pPr>
              <a:defRPr sz="1200"/>
            </a:lvl1pPr>
          </a:lstStyle>
          <a:p>
            <a:endParaRPr lang="en-US"/>
          </a:p>
        </p:txBody>
      </p:sp>
      <p:sp>
        <p:nvSpPr>
          <p:cNvPr id="22535" name="Rectangle 7"/>
          <p:cNvSpPr>
            <a:spLocks noGrp="1" noChangeArrowheads="1"/>
          </p:cNvSpPr>
          <p:nvPr>
            <p:ph type="sldNum" sz="quarter" idx="5"/>
          </p:nvPr>
        </p:nvSpPr>
        <p:spPr bwMode="auto">
          <a:xfrm>
            <a:off x="5237163" y="6645275"/>
            <a:ext cx="4008437" cy="352425"/>
          </a:xfrm>
          <a:prstGeom prst="rect">
            <a:avLst/>
          </a:prstGeom>
          <a:noFill/>
          <a:ln w="9525">
            <a:noFill/>
            <a:miter lim="800000"/>
            <a:headEnd/>
            <a:tailEnd/>
          </a:ln>
          <a:effectLst/>
        </p:spPr>
        <p:txBody>
          <a:bodyPr vert="horz" wrap="square" lIns="91529" tIns="45764" rIns="91529" bIns="45764" numCol="1" anchor="b" anchorCtr="0" compatLnSpc="1">
            <a:prstTxWarp prst="textNoShape">
              <a:avLst/>
            </a:prstTxWarp>
          </a:bodyPr>
          <a:lstStyle>
            <a:lvl1pPr algn="r">
              <a:defRPr sz="1200"/>
            </a:lvl1pPr>
          </a:lstStyle>
          <a:p>
            <a:fld id="{0964765D-6108-48B6-936A-143BE0C9BDA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CDC381-C899-4D16-B5D2-00FD77E3C0FD}" type="slidenum">
              <a:rPr lang="en-US"/>
              <a:pPr/>
              <a:t>1</a:t>
            </a:fld>
            <a:endParaRPr lang="en-US"/>
          </a:p>
        </p:txBody>
      </p:sp>
      <p:sp>
        <p:nvSpPr>
          <p:cNvPr id="27650" name="Rectangle 2"/>
          <p:cNvSpPr>
            <a:spLocks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A21E17-71AF-4DBB-89D4-79EA04783B72}" type="slidenum">
              <a:rPr lang="en-US"/>
              <a:pPr/>
              <a:t>5</a:t>
            </a:fld>
            <a:endParaRPr lang="en-US"/>
          </a:p>
        </p:txBody>
      </p:sp>
      <p:sp>
        <p:nvSpPr>
          <p:cNvPr id="24578" name="Rectangle 2"/>
          <p:cNvSpPr>
            <a:spLocks noChangeArrowheads="1" noTextEdit="1"/>
          </p:cNvSpPr>
          <p:nvPr>
            <p:ph type="sldImg"/>
          </p:nvPr>
        </p:nvSpPr>
        <p:spPr>
          <a:ln/>
        </p:spPr>
      </p:sp>
      <p:sp>
        <p:nvSpPr>
          <p:cNvPr id="24579" name="Rectangle 3"/>
          <p:cNvSpPr>
            <a:spLocks noGrp="1" noChangeArrowheads="1"/>
          </p:cNvSpPr>
          <p:nvPr>
            <p:ph type="body" idx="1"/>
          </p:nvPr>
        </p:nvSpPr>
        <p:spPr/>
        <p:txBody>
          <a:bodyPr/>
          <a:lstStyle/>
          <a:p>
            <a:r>
              <a:rPr lang="en-US"/>
              <a:t>Liability Insurance = insurance (including a self-insured plan) that provides payment based on legal liability for injury or illness or damage to property.  This includes, but is not limited to auto liability insurance, uninsured motorist insurance, underinsured motorist insurance, homeowner's liability insurance, malpractice insurance, product liability insurance, and general casualty insurance.  </a:t>
            </a:r>
          </a:p>
          <a:p>
            <a:endParaRPr lang="en-US"/>
          </a:p>
          <a:p>
            <a:r>
              <a:rPr lang="en-US"/>
              <a:t>No Fault Insurance = insurance that pays for medical expenses for injuries sustained on the property or premises of the insured, or in the use, occupancy, or operation of an automobile.  This includes, but is not limited to, automobile, homeowners, and commercial plans.  It is sometimes called "medical payments coverage," "personal injury projection," or "medical expense coverage."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632EE4-3657-43F8-A119-0FAF44C44D4C}" type="slidenum">
              <a:rPr lang="en-US"/>
              <a:pPr/>
              <a:t>14</a:t>
            </a:fld>
            <a:endParaRPr lang="en-US"/>
          </a:p>
        </p:txBody>
      </p:sp>
      <p:sp>
        <p:nvSpPr>
          <p:cNvPr id="28674" name="Rectangle 2"/>
          <p:cNvSpPr>
            <a:spLocks noChangeArrowheads="1" noTextEdit="1"/>
          </p:cNvSpPr>
          <p:nvPr>
            <p:ph type="sldImg"/>
          </p:nvPr>
        </p:nvSpPr>
        <p:spPr>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3D5C6D-5547-47C8-846E-72D4CE5D5C24}" type="slidenum">
              <a:rPr lang="en-US"/>
              <a:pPr/>
              <a:t>16</a:t>
            </a:fld>
            <a:endParaRPr lang="en-US"/>
          </a:p>
        </p:txBody>
      </p:sp>
      <p:sp>
        <p:nvSpPr>
          <p:cNvPr id="25602" name="Rectangle 2"/>
          <p:cNvSpPr>
            <a:spLocks noChangeArrowheads="1" noTextEdit="1"/>
          </p:cNvSpPr>
          <p:nvPr>
            <p:ph type="sldImg"/>
          </p:nvPr>
        </p:nvSpPr>
        <p:spPr>
          <a:xfrm>
            <a:off x="3213100" y="523875"/>
            <a:ext cx="3033713" cy="2274888"/>
          </a:xfrm>
          <a:ln/>
        </p:spPr>
      </p:sp>
      <p:sp>
        <p:nvSpPr>
          <p:cNvPr id="25603" name="Rectangle 3"/>
          <p:cNvSpPr>
            <a:spLocks noGrp="1" noChangeArrowheads="1"/>
          </p:cNvSpPr>
          <p:nvPr>
            <p:ph type="body" idx="1"/>
          </p:nvPr>
        </p:nvSpPr>
        <p:spPr>
          <a:xfrm>
            <a:off x="1231900" y="2798763"/>
            <a:ext cx="6781800" cy="3675062"/>
          </a:xfrm>
        </p:spPr>
        <p:txBody>
          <a:bodyPr/>
          <a:lstStyle/>
          <a:p>
            <a:r>
              <a:rPr lang="en-US"/>
              <a:t>Important to Note:  </a:t>
            </a:r>
          </a:p>
          <a:p>
            <a:r>
              <a:rPr lang="en-US"/>
              <a:t>Medicare has an INTEREST not a lien.  </a:t>
            </a:r>
          </a:p>
          <a:p>
            <a:r>
              <a:rPr lang="en-US"/>
              <a:t> -- in ZINMAN V SHALALA (US Dist Ct, ND Calif; 835 F.Supp 1163), the Court instructed the Secretary of HHS to cease using the term lien.  </a:t>
            </a:r>
          </a:p>
          <a:p>
            <a:r>
              <a:rPr lang="en-US"/>
              <a:t> -- Medicare's right to recover is superior to a lien.</a:t>
            </a:r>
          </a:p>
          <a:p>
            <a:r>
              <a:rPr lang="en-US"/>
              <a:t>-- Medicare is subrogated to the beneficiary's right to collect insurance proceeds</a:t>
            </a:r>
          </a:p>
          <a:p>
            <a:r>
              <a:rPr lang="en-US"/>
              <a:t>-- Medicare is not required to, and does not, file liens to recover its interest.  </a:t>
            </a:r>
          </a:p>
          <a:p>
            <a:endParaRPr lang="en-US"/>
          </a:p>
          <a:p>
            <a:r>
              <a:rPr lang="en-US"/>
              <a:t>RELATED TO.  You give us injuries.  If the claim diagnosis codes match those injuries, we recover.  </a:t>
            </a:r>
          </a:p>
          <a:p>
            <a:r>
              <a:rPr lang="en-US"/>
              <a:t>      To EXCLUDE, send written documentation from DR noting that the treatment was for a preexisting condition that was not exacerbated by the accident.</a:t>
            </a:r>
          </a:p>
          <a:p>
            <a:r>
              <a:rPr lang="en-US"/>
              <a:t>USED TO PROCURE SETTLEMENT.  If you included "unrelated" claims in your initial pleadings, then Medicare recovers.</a:t>
            </a:r>
          </a:p>
          <a:p>
            <a:r>
              <a:rPr lang="en-US"/>
              <a:t>      To EXCLUDE    (1) send us written documentation from the insurer advising Medicare that their payment was not for the contested claims, or (2) return to us with your notarized statement a completed form indicating that you did not use the contested claims to procure settlement in the matter.  </a:t>
            </a:r>
          </a:p>
          <a:p>
            <a:endParaRPr lang="en-US"/>
          </a:p>
          <a:p>
            <a:r>
              <a:rPr lang="en-US"/>
              <a:t>PAIN &amp; SUFFERING.  xxx</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19BB12-75A4-4A6E-8672-2293B64DFAB5}" type="slidenum">
              <a:rPr lang="en-US"/>
              <a:pPr/>
              <a:t>22</a:t>
            </a:fld>
            <a:endParaRPr lang="en-US"/>
          </a:p>
        </p:txBody>
      </p:sp>
      <p:sp>
        <p:nvSpPr>
          <p:cNvPr id="29698" name="Rectangle 2"/>
          <p:cNvSpPr>
            <a:spLocks noChangeArrowheads="1" noTextEdit="1"/>
          </p:cNvSpPr>
          <p:nvPr>
            <p:ph type="sldImg"/>
          </p:nvPr>
        </p:nvSpPr>
        <p:spPr>
          <a:ln/>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4514" name="Group 2"/>
          <p:cNvGrpSpPr>
            <a:grpSpLocks/>
          </p:cNvGrpSpPr>
          <p:nvPr/>
        </p:nvGrpSpPr>
        <p:grpSpPr bwMode="auto">
          <a:xfrm>
            <a:off x="0" y="0"/>
            <a:ext cx="8872538" cy="6858000"/>
            <a:chOff x="0" y="0"/>
            <a:chExt cx="5589" cy="4320"/>
          </a:xfrm>
        </p:grpSpPr>
        <p:sp>
          <p:nvSpPr>
            <p:cNvPr id="64515" name="Rectangle 3" descr="Stationery"/>
            <p:cNvSpPr>
              <a:spLocks noChangeArrowheads="1"/>
            </p:cNvSpPr>
            <p:nvPr/>
          </p:nvSpPr>
          <p:spPr bwMode="white">
            <a:xfrm>
              <a:off x="336" y="150"/>
              <a:ext cx="5253" cy="4026"/>
            </a:xfrm>
            <a:prstGeom prst="rect">
              <a:avLst/>
            </a:prstGeom>
            <a:blipFill dpi="0" rotWithShape="0">
              <a:blip r:embed="rId2"/>
              <a:srcRect/>
              <a:tile tx="0" ty="0" sx="100000" sy="100000" flip="none" algn="tl"/>
            </a:blipFill>
            <a:ln w="9525">
              <a:noFill/>
              <a:miter lim="800000"/>
              <a:headEnd/>
              <a:tailEnd/>
            </a:ln>
          </p:spPr>
          <p:txBody>
            <a:bodyPr wrap="none" anchor="ctr"/>
            <a:lstStyle/>
            <a:p>
              <a:endParaRPr lang="en-US"/>
            </a:p>
          </p:txBody>
        </p:sp>
        <p:pic>
          <p:nvPicPr>
            <p:cNvPr id="64516" name="Picture 4" descr="minispir"/>
            <p:cNvPicPr>
              <a:picLocks noChangeAspect="1" noChangeArrowheads="1"/>
            </p:cNvPicPr>
            <p:nvPr/>
          </p:nvPicPr>
          <p:blipFill>
            <a:blip r:embed="rId3"/>
            <a:srcRect/>
            <a:stretch>
              <a:fillRect/>
            </a:stretch>
          </p:blipFill>
          <p:spPr bwMode="ltGray">
            <a:xfrm>
              <a:off x="0" y="0"/>
              <a:ext cx="670" cy="4320"/>
            </a:xfrm>
            <a:prstGeom prst="rect">
              <a:avLst/>
            </a:prstGeom>
            <a:noFill/>
          </p:spPr>
        </p:pic>
      </p:grpSp>
      <p:sp>
        <p:nvSpPr>
          <p:cNvPr id="64517" name="Rectangle 5"/>
          <p:cNvSpPr>
            <a:spLocks noGrp="1" noChangeArrowheads="1"/>
          </p:cNvSpPr>
          <p:nvPr>
            <p:ph type="ctrTitle"/>
          </p:nvPr>
        </p:nvSpPr>
        <p:spPr>
          <a:xfrm>
            <a:off x="962025" y="1925638"/>
            <a:ext cx="7772400" cy="1143000"/>
          </a:xfrm>
        </p:spPr>
        <p:txBody>
          <a:bodyPr/>
          <a:lstStyle>
            <a:lvl1pPr algn="ctr">
              <a:defRPr/>
            </a:lvl1pPr>
          </a:lstStyle>
          <a:p>
            <a:r>
              <a:rPr lang="en-US"/>
              <a:t>Click to edit Master title style</a:t>
            </a:r>
          </a:p>
        </p:txBody>
      </p:sp>
      <p:sp>
        <p:nvSpPr>
          <p:cNvPr id="64518" name="Rectangle 6"/>
          <p:cNvSpPr>
            <a:spLocks noGrp="1" noChangeArrowheads="1"/>
          </p:cNvSpPr>
          <p:nvPr>
            <p:ph type="subTitle" idx="1"/>
          </p:nvPr>
        </p:nvSpPr>
        <p:spPr>
          <a:xfrm>
            <a:off x="1647825" y="3738563"/>
            <a:ext cx="6400800" cy="1752600"/>
          </a:xfrm>
        </p:spPr>
        <p:txBody>
          <a:bodyPr/>
          <a:lstStyle>
            <a:lvl1pPr marL="0" indent="0" algn="ctr">
              <a:buFont typeface="Monotype Sorts" pitchFamily="2" charset="2"/>
              <a:buNone/>
              <a:defRPr>
                <a:solidFill>
                  <a:schemeClr val="bg2"/>
                </a:solidFill>
              </a:defRPr>
            </a:lvl1pPr>
          </a:lstStyle>
          <a:p>
            <a:r>
              <a:rPr lang="en-US"/>
              <a:t>Click to edit Master subtitle style</a:t>
            </a:r>
          </a:p>
        </p:txBody>
      </p:sp>
      <p:sp>
        <p:nvSpPr>
          <p:cNvPr id="64519" name="Rectangle 7"/>
          <p:cNvSpPr>
            <a:spLocks noGrp="1" noChangeArrowheads="1"/>
          </p:cNvSpPr>
          <p:nvPr>
            <p:ph type="dt" sz="half" idx="2"/>
          </p:nvPr>
        </p:nvSpPr>
        <p:spPr>
          <a:xfrm>
            <a:off x="962025" y="6100763"/>
            <a:ext cx="1905000" cy="457200"/>
          </a:xfrm>
        </p:spPr>
        <p:txBody>
          <a:bodyPr/>
          <a:lstStyle>
            <a:lvl1pPr>
              <a:defRPr>
                <a:solidFill>
                  <a:srgbClr val="A08366"/>
                </a:solidFill>
              </a:defRPr>
            </a:lvl1pPr>
          </a:lstStyle>
          <a:p>
            <a:endParaRPr lang="en-US"/>
          </a:p>
        </p:txBody>
      </p:sp>
      <p:sp>
        <p:nvSpPr>
          <p:cNvPr id="64520" name="Rectangle 8"/>
          <p:cNvSpPr>
            <a:spLocks noGrp="1" noChangeArrowheads="1"/>
          </p:cNvSpPr>
          <p:nvPr>
            <p:ph type="ftr" sz="quarter" idx="3"/>
          </p:nvPr>
        </p:nvSpPr>
        <p:spPr>
          <a:xfrm>
            <a:off x="3400425" y="6100763"/>
            <a:ext cx="2895600" cy="457200"/>
          </a:xfrm>
        </p:spPr>
        <p:txBody>
          <a:bodyPr/>
          <a:lstStyle>
            <a:lvl1pPr>
              <a:defRPr>
                <a:solidFill>
                  <a:srgbClr val="A08366"/>
                </a:solidFill>
              </a:defRPr>
            </a:lvl1pPr>
          </a:lstStyle>
          <a:p>
            <a:endParaRPr lang="en-US"/>
          </a:p>
        </p:txBody>
      </p:sp>
      <p:sp>
        <p:nvSpPr>
          <p:cNvPr id="64521" name="Rectangle 9"/>
          <p:cNvSpPr>
            <a:spLocks noGrp="1" noChangeArrowheads="1"/>
          </p:cNvSpPr>
          <p:nvPr>
            <p:ph type="sldNum" sz="quarter" idx="4"/>
          </p:nvPr>
        </p:nvSpPr>
        <p:spPr>
          <a:xfrm>
            <a:off x="6829425" y="6100763"/>
            <a:ext cx="1905000" cy="457200"/>
          </a:xfrm>
        </p:spPr>
        <p:txBody>
          <a:bodyPr/>
          <a:lstStyle>
            <a:lvl1pPr>
              <a:defRPr>
                <a:solidFill>
                  <a:srgbClr val="A08366"/>
                </a:solidFill>
              </a:defRPr>
            </a:lvl1pPr>
          </a:lstStyle>
          <a:p>
            <a:fld id="{993A6A4C-42A6-4026-8268-A25D0CA1664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7F1E62-DA01-495A-8E72-B1A9453DEEE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19900" y="4572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90600" y="4572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40CA695-1418-4CE2-85D2-C18CB36A544A}"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x" preserve="1">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90600" y="60960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0960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096000"/>
            <a:ext cx="1905000" cy="457200"/>
          </a:xfrm>
        </p:spPr>
        <p:txBody>
          <a:bodyPr/>
          <a:lstStyle>
            <a:lvl1pPr>
              <a:defRPr/>
            </a:lvl1pPr>
          </a:lstStyle>
          <a:p>
            <a:fld id="{F6318142-89EA-4D8D-9891-B065F08033CF}"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90600" y="1828800"/>
            <a:ext cx="3810000" cy="4114800"/>
          </a:xfrm>
        </p:spPr>
        <p:txBody>
          <a:bodyPr/>
          <a:lstStyle/>
          <a:p>
            <a:endParaRPr lang="en-US"/>
          </a:p>
        </p:txBody>
      </p:sp>
      <p:sp>
        <p:nvSpPr>
          <p:cNvPr id="4" name="Text Placeholder 3"/>
          <p:cNvSpPr>
            <a:spLocks noGrp="1"/>
          </p:cNvSpPr>
          <p:nvPr>
            <p:ph type="body" sz="half" idx="2"/>
          </p:nvPr>
        </p:nvSpPr>
        <p:spPr>
          <a:xfrm>
            <a:off x="4953000" y="18288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90600" y="60960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429000" y="60960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6858000" y="6096000"/>
            <a:ext cx="1905000" cy="457200"/>
          </a:xfrm>
        </p:spPr>
        <p:txBody>
          <a:bodyPr/>
          <a:lstStyle>
            <a:lvl1pPr>
              <a:defRPr/>
            </a:lvl1pPr>
          </a:lstStyle>
          <a:p>
            <a:fld id="{977EA67E-CBE4-4616-9C80-F5FD5A2BC28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81AD252-8B14-4041-A1A4-61C6D1CD0EA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2FD5EB-F976-40EE-A27B-1B9DCFE8C07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906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530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D26D666-8370-4909-BD2A-2725618D75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266393A9-5CCD-4DF0-AEDE-3958A09765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3FE58E0-17D6-4587-9813-D61B6AE10F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C70B14-3006-4ED6-8DA0-ABAE4AE33CD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3C33C7-998B-46C0-ABC0-74DAEBF209F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05F4A98-928B-4EAB-A9E5-B0DE7B00B25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2"/>
        </a:solidFill>
        <a:effectLst>
          <a:outerShdw dist="107763" dir="2700000" algn="ctr" rotWithShape="0">
            <a:srgbClr val="000000"/>
          </a:outerShdw>
        </a:effectLst>
      </p:bgPr>
    </p:bg>
    <p:spTree>
      <p:nvGrpSpPr>
        <p:cNvPr id="1" name=""/>
        <p:cNvGrpSpPr/>
        <p:nvPr/>
      </p:nvGrpSpPr>
      <p:grpSpPr>
        <a:xfrm>
          <a:off x="0" y="0"/>
          <a:ext cx="0" cy="0"/>
          <a:chOff x="0" y="0"/>
          <a:chExt cx="0" cy="0"/>
        </a:xfrm>
      </p:grpSpPr>
      <p:grpSp>
        <p:nvGrpSpPr>
          <p:cNvPr id="63490" name="Group 2"/>
          <p:cNvGrpSpPr>
            <a:grpSpLocks/>
          </p:cNvGrpSpPr>
          <p:nvPr/>
        </p:nvGrpSpPr>
        <p:grpSpPr bwMode="auto">
          <a:xfrm>
            <a:off x="0" y="0"/>
            <a:ext cx="8872538" cy="6858000"/>
            <a:chOff x="0" y="0"/>
            <a:chExt cx="5589" cy="4320"/>
          </a:xfrm>
        </p:grpSpPr>
        <p:sp>
          <p:nvSpPr>
            <p:cNvPr id="63491" name="Rectangle 3"/>
            <p:cNvSpPr>
              <a:spLocks noChangeArrowheads="1"/>
            </p:cNvSpPr>
            <p:nvPr/>
          </p:nvSpPr>
          <p:spPr bwMode="ltGray">
            <a:xfrm>
              <a:off x="336" y="150"/>
              <a:ext cx="5253" cy="4026"/>
            </a:xfrm>
            <a:prstGeom prst="rect">
              <a:avLst/>
            </a:prstGeom>
            <a:solidFill>
              <a:schemeClr val="bg1"/>
            </a:solidFill>
            <a:ln w="9525">
              <a:noFill/>
              <a:miter lim="800000"/>
              <a:headEnd/>
              <a:tailEnd/>
            </a:ln>
          </p:spPr>
          <p:txBody>
            <a:bodyPr wrap="none" anchor="ctr"/>
            <a:lstStyle/>
            <a:p>
              <a:endParaRPr lang="en-US"/>
            </a:p>
          </p:txBody>
        </p:sp>
        <p:pic>
          <p:nvPicPr>
            <p:cNvPr id="63492" name="Picture 4" descr="minispir"/>
            <p:cNvPicPr>
              <a:picLocks noChangeAspect="1" noChangeArrowheads="1"/>
            </p:cNvPicPr>
            <p:nvPr/>
          </p:nvPicPr>
          <p:blipFill>
            <a:blip r:embed="rId15"/>
            <a:srcRect/>
            <a:stretch>
              <a:fillRect/>
            </a:stretch>
          </p:blipFill>
          <p:spPr bwMode="ltGray">
            <a:xfrm>
              <a:off x="0" y="0"/>
              <a:ext cx="670" cy="4320"/>
            </a:xfrm>
            <a:prstGeom prst="rect">
              <a:avLst/>
            </a:prstGeom>
            <a:noFill/>
          </p:spPr>
        </p:pic>
        <p:sp>
          <p:nvSpPr>
            <p:cNvPr id="63493" name="Line 5"/>
            <p:cNvSpPr>
              <a:spLocks noChangeShapeType="1"/>
            </p:cNvSpPr>
            <p:nvPr/>
          </p:nvSpPr>
          <p:spPr bwMode="ltGray">
            <a:xfrm>
              <a:off x="640" y="1008"/>
              <a:ext cx="4880" cy="0"/>
            </a:xfrm>
            <a:prstGeom prst="line">
              <a:avLst/>
            </a:prstGeom>
            <a:noFill/>
            <a:ln w="3175">
              <a:solidFill>
                <a:schemeClr val="bg2"/>
              </a:solidFill>
              <a:round/>
              <a:headEnd/>
              <a:tailEnd/>
            </a:ln>
          </p:spPr>
          <p:txBody>
            <a:bodyPr wrap="none" anchor="ctr"/>
            <a:lstStyle/>
            <a:p>
              <a:endParaRPr lang="en-US"/>
            </a:p>
          </p:txBody>
        </p:sp>
      </p:grpSp>
      <p:sp>
        <p:nvSpPr>
          <p:cNvPr id="63494" name="Rectangle 6"/>
          <p:cNvSpPr>
            <a:spLocks noGrp="1" noChangeArrowheads="1"/>
          </p:cNvSpPr>
          <p:nvPr>
            <p:ph type="title"/>
          </p:nvPr>
        </p:nvSpPr>
        <p:spPr bwMode="auto">
          <a:xfrm>
            <a:off x="990600" y="4572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3495" name="Rectangle 7"/>
          <p:cNvSpPr>
            <a:spLocks noGrp="1" noChangeArrowheads="1"/>
          </p:cNvSpPr>
          <p:nvPr>
            <p:ph type="body" idx="1"/>
          </p:nvPr>
        </p:nvSpPr>
        <p:spPr bwMode="auto">
          <a:xfrm>
            <a:off x="990600" y="18288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3496" name="Rectangle 8"/>
          <p:cNvSpPr>
            <a:spLocks noGrp="1" noChangeArrowheads="1"/>
          </p:cNvSpPr>
          <p:nvPr>
            <p:ph type="dt" sz="half" idx="2"/>
          </p:nvPr>
        </p:nvSpPr>
        <p:spPr bwMode="auto">
          <a:xfrm>
            <a:off x="9906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defRPr>
            </a:lvl1pPr>
          </a:lstStyle>
          <a:p>
            <a:endParaRPr lang="en-US"/>
          </a:p>
        </p:txBody>
      </p:sp>
      <p:sp>
        <p:nvSpPr>
          <p:cNvPr id="63497" name="Rectangle 9"/>
          <p:cNvSpPr>
            <a:spLocks noGrp="1" noChangeArrowheads="1"/>
          </p:cNvSpPr>
          <p:nvPr>
            <p:ph type="ftr" sz="quarter" idx="3"/>
          </p:nvPr>
        </p:nvSpPr>
        <p:spPr bwMode="auto">
          <a:xfrm>
            <a:off x="3429000" y="60960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spcBef>
                <a:spcPct val="50000"/>
              </a:spcBef>
              <a:defRPr sz="1400">
                <a:solidFill>
                  <a:schemeClr val="bg2"/>
                </a:solidFill>
              </a:defRPr>
            </a:lvl1pPr>
          </a:lstStyle>
          <a:p>
            <a:endParaRPr lang="en-US"/>
          </a:p>
        </p:txBody>
      </p:sp>
      <p:sp>
        <p:nvSpPr>
          <p:cNvPr id="63498" name="Rectangle 10"/>
          <p:cNvSpPr>
            <a:spLocks noGrp="1" noChangeArrowheads="1"/>
          </p:cNvSpPr>
          <p:nvPr>
            <p:ph type="sldNum" sz="quarter" idx="4"/>
          </p:nvPr>
        </p:nvSpPr>
        <p:spPr bwMode="auto">
          <a:xfrm>
            <a:off x="6858000" y="60960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defRPr>
            </a:lvl1pPr>
          </a:lstStyle>
          <a:p>
            <a:fld id="{62A51BA4-303B-47ED-834D-0A7BF894F70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90000"/>
        <a:buFont typeface="Monotype Sorts" pitchFamily="2" charset="2"/>
        <a:buChar char="4"/>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Char char="–"/>
        <a:defRPr kumimoji="1" sz="2800">
          <a:solidFill>
            <a:schemeClr val="tx1"/>
          </a:solidFill>
          <a:latin typeface="+mn-lt"/>
        </a:defRPr>
      </a:lvl2pPr>
      <a:lvl3pPr marL="1143000" indent="-228600" algn="l" rtl="0" eaLnBrk="0" fontAlgn="base" hangingPunct="0">
        <a:spcBef>
          <a:spcPct val="20000"/>
        </a:spcBef>
        <a:spcAft>
          <a:spcPct val="0"/>
        </a:spcAft>
        <a:buClr>
          <a:schemeClr val="accent1"/>
        </a:buClr>
        <a:buChar char="•"/>
        <a:defRPr kumimoji="1" sz="2400">
          <a:solidFill>
            <a:schemeClr val="tx1"/>
          </a:solidFill>
          <a:latin typeface="+mn-lt"/>
        </a:defRPr>
      </a:lvl3pPr>
      <a:lvl4pPr marL="1600200" indent="-228600" algn="l" rtl="0" eaLnBrk="0" fontAlgn="base" hangingPunct="0">
        <a:spcBef>
          <a:spcPct val="20000"/>
        </a:spcBef>
        <a:spcAft>
          <a:spcPct val="0"/>
        </a:spcAft>
        <a:buClr>
          <a:schemeClr val="accent1"/>
        </a:buClr>
        <a:buChar char="–"/>
        <a:defRPr kumimoji="1"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kumimoji="1" sz="2000">
          <a:solidFill>
            <a:schemeClr val="tx1"/>
          </a:solidFill>
          <a:latin typeface="+mn-lt"/>
        </a:defRPr>
      </a:lvl5pPr>
      <a:lvl6pPr marL="2514600" indent="-228600" algn="l" rtl="0" eaLnBrk="0" fontAlgn="base" hangingPunct="0">
        <a:spcBef>
          <a:spcPct val="20000"/>
        </a:spcBef>
        <a:spcAft>
          <a:spcPct val="0"/>
        </a:spcAft>
        <a:buClr>
          <a:schemeClr val="accent1"/>
        </a:buClr>
        <a:buChar char="»"/>
        <a:defRPr kumimoji="1" sz="2000">
          <a:solidFill>
            <a:schemeClr val="tx1"/>
          </a:solidFill>
          <a:latin typeface="+mn-lt"/>
        </a:defRPr>
      </a:lvl6pPr>
      <a:lvl7pPr marL="2971800" indent="-228600" algn="l" rtl="0" eaLnBrk="0" fontAlgn="base" hangingPunct="0">
        <a:spcBef>
          <a:spcPct val="20000"/>
        </a:spcBef>
        <a:spcAft>
          <a:spcPct val="0"/>
        </a:spcAft>
        <a:buClr>
          <a:schemeClr val="accent1"/>
        </a:buClr>
        <a:buChar char="»"/>
        <a:defRPr kumimoji="1" sz="2000">
          <a:solidFill>
            <a:schemeClr val="tx1"/>
          </a:solidFill>
          <a:latin typeface="+mn-lt"/>
        </a:defRPr>
      </a:lvl7pPr>
      <a:lvl8pPr marL="3429000" indent="-228600" algn="l" rtl="0" eaLnBrk="0" fontAlgn="base" hangingPunct="0">
        <a:spcBef>
          <a:spcPct val="20000"/>
        </a:spcBef>
        <a:spcAft>
          <a:spcPct val="0"/>
        </a:spcAft>
        <a:buClr>
          <a:schemeClr val="accent1"/>
        </a:buClr>
        <a:buChar char="»"/>
        <a:defRPr kumimoji="1" sz="2000">
          <a:solidFill>
            <a:schemeClr val="tx1"/>
          </a:solidFill>
          <a:latin typeface="+mn-lt"/>
        </a:defRPr>
      </a:lvl8pPr>
      <a:lvl9pPr marL="3886200" indent="-228600" algn="l" rtl="0" eaLnBrk="0" fontAlgn="base" hangingPunct="0">
        <a:spcBef>
          <a:spcPct val="20000"/>
        </a:spcBef>
        <a:spcAft>
          <a:spcPct val="0"/>
        </a:spcAft>
        <a:buClr>
          <a:schemeClr val="accent1"/>
        </a:buClr>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www.medicare.gov/"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762000" y="838200"/>
            <a:ext cx="7696200" cy="1981200"/>
          </a:xfrm>
        </p:spPr>
        <p:txBody>
          <a:bodyPr/>
          <a:lstStyle/>
          <a:p>
            <a:r>
              <a:rPr lang="en-US" sz="5400" b="1"/>
              <a:t/>
            </a:r>
            <a:br>
              <a:rPr lang="en-US" sz="5400" b="1"/>
            </a:br>
            <a:r>
              <a:rPr lang="en-US" sz="5400" b="1">
                <a:latin typeface="Arial" charset="0"/>
              </a:rPr>
              <a:t>Medicare Subrogation</a:t>
            </a:r>
            <a:r>
              <a:rPr lang="en-US" sz="5400" b="1"/>
              <a:t/>
            </a:r>
            <a:br>
              <a:rPr lang="en-US" sz="5400" b="1"/>
            </a:br>
            <a:endParaRPr lang="en-US"/>
          </a:p>
        </p:txBody>
      </p:sp>
      <p:sp>
        <p:nvSpPr>
          <p:cNvPr id="21507" name="Rectangle 3"/>
          <p:cNvSpPr>
            <a:spLocks noGrp="1" noChangeArrowheads="1"/>
          </p:cNvSpPr>
          <p:nvPr>
            <p:ph type="subTitle" idx="1"/>
          </p:nvPr>
        </p:nvSpPr>
        <p:spPr>
          <a:xfrm>
            <a:off x="990600" y="3124200"/>
            <a:ext cx="7086600" cy="2667000"/>
          </a:xfrm>
        </p:spPr>
        <p:txBody>
          <a:bodyPr/>
          <a:lstStyle/>
          <a:p>
            <a:r>
              <a:rPr lang="en-US" sz="2800" b="1">
                <a:solidFill>
                  <a:schemeClr val="tx1"/>
                </a:solidFill>
                <a:latin typeface="Arial" charset="0"/>
              </a:rPr>
              <a:t>a.k.a. -</a:t>
            </a:r>
            <a:r>
              <a:rPr lang="en-US" sz="2800" b="1">
                <a:solidFill>
                  <a:schemeClr val="accent2"/>
                </a:solidFill>
                <a:latin typeface="Arial" charset="0"/>
              </a:rPr>
              <a:t> </a:t>
            </a:r>
            <a:r>
              <a:rPr lang="en-US" sz="2800" b="1">
                <a:solidFill>
                  <a:schemeClr val="tx1"/>
                </a:solidFill>
                <a:latin typeface="Arial" charset="0"/>
              </a:rPr>
              <a:t>Medicare</a:t>
            </a:r>
            <a:r>
              <a:rPr lang="en-US" sz="2800" b="1">
                <a:solidFill>
                  <a:schemeClr val="accent2"/>
                </a:solidFill>
                <a:latin typeface="Arial" charset="0"/>
              </a:rPr>
              <a:t> </a:t>
            </a:r>
            <a:r>
              <a:rPr lang="en-US" sz="2800" b="1">
                <a:solidFill>
                  <a:schemeClr val="tx1"/>
                </a:solidFill>
                <a:latin typeface="Arial" charset="0"/>
              </a:rPr>
              <a:t>Secondary</a:t>
            </a:r>
            <a:r>
              <a:rPr lang="en-US" sz="2800" b="1">
                <a:solidFill>
                  <a:schemeClr val="accent2"/>
                </a:solidFill>
                <a:latin typeface="Arial" charset="0"/>
              </a:rPr>
              <a:t> </a:t>
            </a:r>
            <a:r>
              <a:rPr lang="en-US" sz="2800" b="1">
                <a:solidFill>
                  <a:schemeClr val="tx1"/>
                </a:solidFill>
                <a:latin typeface="Arial" charset="0"/>
              </a:rPr>
              <a:t>Payer             	Liability and No-Fault</a:t>
            </a:r>
          </a:p>
          <a:p>
            <a:r>
              <a:rPr lang="en-US" sz="1600" b="1">
                <a:solidFill>
                  <a:schemeClr val="tx1"/>
                </a:solidFill>
                <a:latin typeface="Arial" charset="0"/>
              </a:rPr>
              <a:t>                 Public Information Available at No Charge</a:t>
            </a:r>
          </a:p>
          <a:p>
            <a:endParaRPr lang="en-US" sz="1600" b="1">
              <a:solidFill>
                <a:schemeClr val="tx1"/>
              </a:solidFill>
              <a:latin typeface="Arial" charset="0"/>
            </a:endParaRPr>
          </a:p>
          <a:p>
            <a:r>
              <a:rPr lang="en-US" sz="2400" b="1">
                <a:solidFill>
                  <a:schemeClr val="tx1"/>
                </a:solidFill>
                <a:latin typeface="Arial" charset="0"/>
              </a:rPr>
              <a:t>Sally Stalcup</a:t>
            </a:r>
          </a:p>
          <a:p>
            <a:r>
              <a:rPr lang="en-US" sz="2400" b="1">
                <a:solidFill>
                  <a:schemeClr val="tx1"/>
                </a:solidFill>
                <a:latin typeface="Arial" charset="0"/>
              </a:rPr>
              <a:t>Region 6</a:t>
            </a:r>
          </a:p>
          <a:p>
            <a:r>
              <a:rPr lang="en-US" sz="2400" b="1">
                <a:solidFill>
                  <a:schemeClr val="tx1"/>
                </a:solidFill>
                <a:latin typeface="Arial" charset="0"/>
              </a:rPr>
              <a:t>MSP Regional Coordinator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algn="ctr"/>
            <a:r>
              <a:rPr lang="en-US" sz="4000"/>
              <a:t>Medicare Secondary Payer            </a:t>
            </a:r>
            <a:r>
              <a:rPr lang="en-US" sz="4000">
                <a:latin typeface="Showcard Gothic" pitchFamily="82" charset="0"/>
              </a:rPr>
              <a:t>The Recovery Process</a:t>
            </a:r>
          </a:p>
        </p:txBody>
      </p:sp>
      <p:pic>
        <p:nvPicPr>
          <p:cNvPr id="94212" name="Picture 4" descr="BD04896_"/>
          <p:cNvPicPr>
            <a:picLocks noChangeAspect="1" noChangeArrowheads="1"/>
          </p:cNvPicPr>
          <p:nvPr>
            <p:ph type="body" idx="1"/>
          </p:nvPr>
        </p:nvPicPr>
        <p:blipFill>
          <a:blip r:embed="rId2"/>
          <a:srcRect/>
          <a:stretch>
            <a:fillRect/>
          </a:stretch>
        </p:blipFill>
        <p:spPr>
          <a:xfrm>
            <a:off x="2611438" y="2449513"/>
            <a:ext cx="4529137" cy="2871787"/>
          </a:xfrm>
          <a:noFill/>
          <a:ln/>
        </p:spPr>
      </p:pic>
      <p:pic>
        <p:nvPicPr>
          <p:cNvPr id="94214" name="Picture 6" descr="MCj03970420000[1]"/>
          <p:cNvPicPr>
            <a:picLocks noChangeAspect="1" noChangeArrowheads="1"/>
          </p:cNvPicPr>
          <p:nvPr/>
        </p:nvPicPr>
        <p:blipFill>
          <a:blip r:embed="rId3"/>
          <a:srcRect/>
          <a:stretch>
            <a:fillRect/>
          </a:stretch>
        </p:blipFill>
        <p:spPr bwMode="auto">
          <a:xfrm>
            <a:off x="4141788" y="2994025"/>
            <a:ext cx="858837" cy="868363"/>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94212"/>
                                        </p:tgtEl>
                                        <p:attrNameLst>
                                          <p:attrName>style.visibility</p:attrName>
                                        </p:attrNameLst>
                                      </p:cBhvr>
                                      <p:to>
                                        <p:strVal val="visible"/>
                                      </p:to>
                                    </p:set>
                                    <p:animEffect transition="in" filter="dissolve">
                                      <p:cBhvr>
                                        <p:cTn id="7" dur="500"/>
                                        <p:tgtEl>
                                          <p:spTgt spid="942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pPr algn="ctr"/>
            <a:r>
              <a:rPr lang="en-US" sz="4000"/>
              <a:t>Attorney’s Obligation Regarding Medicare </a:t>
            </a:r>
          </a:p>
        </p:txBody>
      </p:sp>
      <p:sp>
        <p:nvSpPr>
          <p:cNvPr id="93187" name="Rectangle 3"/>
          <p:cNvSpPr>
            <a:spLocks noGrp="1" noChangeArrowheads="1"/>
          </p:cNvSpPr>
          <p:nvPr>
            <p:ph type="body" idx="1"/>
          </p:nvPr>
        </p:nvSpPr>
        <p:spPr/>
        <p:txBody>
          <a:bodyPr/>
          <a:lstStyle/>
          <a:p>
            <a:pPr>
              <a:lnSpc>
                <a:spcPct val="90000"/>
              </a:lnSpc>
            </a:pPr>
            <a:r>
              <a:rPr lang="en-US" sz="2400"/>
              <a:t>To notify Medicare immediately when you/your firm is retained to represent a client who is entitled to Medicare benefits. (42 U.C.S Section 1395y(b))</a:t>
            </a:r>
          </a:p>
          <a:p>
            <a:pPr>
              <a:lnSpc>
                <a:spcPct val="90000"/>
              </a:lnSpc>
              <a:buFont typeface="Monotype Sorts" pitchFamily="2" charset="2"/>
              <a:buNone/>
            </a:pPr>
            <a:endParaRPr lang="en-US" sz="2400"/>
          </a:p>
          <a:p>
            <a:pPr>
              <a:lnSpc>
                <a:spcPct val="90000"/>
              </a:lnSpc>
            </a:pPr>
            <a:r>
              <a:rPr lang="en-US" sz="2400"/>
              <a:t>Once you/your firm is retained, it is in your capacity as an officer of the court and under CMS regulations to see that Medicare’s interests are protected. </a:t>
            </a:r>
          </a:p>
          <a:p>
            <a:pPr>
              <a:lnSpc>
                <a:spcPct val="90000"/>
              </a:lnSpc>
              <a:buFont typeface="Monotype Sorts" pitchFamily="2" charset="2"/>
              <a:buNone/>
            </a:pPr>
            <a:endParaRPr lang="en-US" sz="2400"/>
          </a:p>
          <a:p>
            <a:pPr>
              <a:lnSpc>
                <a:spcPct val="90000"/>
              </a:lnSpc>
            </a:pPr>
            <a:r>
              <a:rPr lang="en-US" sz="2400"/>
              <a:t>42CFR part 411.24</a:t>
            </a:r>
          </a:p>
          <a:p>
            <a:pPr>
              <a:lnSpc>
                <a:spcPct val="90000"/>
              </a:lnSpc>
              <a:buFont typeface="Monotype Sorts" pitchFamily="2" charset="2"/>
              <a:buNone/>
            </a:pPr>
            <a:r>
              <a:rPr lang="en-US" sz="2400"/>
              <a:t>                        411.24(g)</a:t>
            </a:r>
          </a:p>
          <a:p>
            <a:pPr>
              <a:lnSpc>
                <a:spcPct val="90000"/>
              </a:lnSpc>
            </a:pPr>
            <a:endParaRPr lang="en-US" sz="24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US" sz="3600" b="1"/>
              <a:t>Global or Multi-Jurisdictional Cases</a:t>
            </a:r>
          </a:p>
        </p:txBody>
      </p:sp>
      <p:sp>
        <p:nvSpPr>
          <p:cNvPr id="125955" name="Rectangle 3"/>
          <p:cNvSpPr>
            <a:spLocks noGrp="1" noChangeArrowheads="1"/>
          </p:cNvSpPr>
          <p:nvPr>
            <p:ph type="body" idx="1"/>
          </p:nvPr>
        </p:nvSpPr>
        <p:spPr/>
        <p:txBody>
          <a:bodyPr/>
          <a:lstStyle/>
          <a:p>
            <a:r>
              <a:rPr lang="en-US"/>
              <a:t>If your case involves a product liability case with a global settlement please contact Sally Stalcup before you contact the COBC.</a:t>
            </a:r>
          </a:p>
          <a:p>
            <a:r>
              <a:rPr lang="en-US"/>
              <a:t>If you are participating in multi-jurisdictional, or multi-client global product liability case, please contact Sally Stalcup before contacting the COBC.</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ctr"/>
            <a:r>
              <a:rPr lang="en-US" sz="4000"/>
              <a:t>What To Provide                            </a:t>
            </a:r>
            <a:r>
              <a:rPr lang="en-US" sz="3200">
                <a:latin typeface="Showcard Gothic" pitchFamily="82" charset="0"/>
              </a:rPr>
              <a:t>On Your Letterhead – Or By Phone</a:t>
            </a:r>
          </a:p>
        </p:txBody>
      </p:sp>
      <p:sp>
        <p:nvSpPr>
          <p:cNvPr id="45059" name="Rectangle 3"/>
          <p:cNvSpPr>
            <a:spLocks noGrp="1" noChangeArrowheads="1"/>
          </p:cNvSpPr>
          <p:nvPr>
            <p:ph type="body" idx="1"/>
          </p:nvPr>
        </p:nvSpPr>
        <p:spPr/>
        <p:txBody>
          <a:bodyPr/>
          <a:lstStyle/>
          <a:p>
            <a:pPr>
              <a:lnSpc>
                <a:spcPct val="80000"/>
              </a:lnSpc>
            </a:pPr>
            <a:r>
              <a:rPr lang="en-US" sz="2800"/>
              <a:t>Medicare beneficiary full name, address and HIC (standard is  9 numbers with a letter suffix)</a:t>
            </a:r>
          </a:p>
          <a:p>
            <a:pPr>
              <a:lnSpc>
                <a:spcPct val="80000"/>
              </a:lnSpc>
            </a:pPr>
            <a:r>
              <a:rPr lang="en-US" sz="2800"/>
              <a:t>Medicare beneficiary date of birth</a:t>
            </a:r>
          </a:p>
          <a:p>
            <a:pPr>
              <a:lnSpc>
                <a:spcPct val="80000"/>
              </a:lnSpc>
            </a:pPr>
            <a:r>
              <a:rPr lang="en-US" sz="2800"/>
              <a:t>Type of Incident (liability, no-fault, W/C, etc)</a:t>
            </a:r>
          </a:p>
          <a:p>
            <a:pPr>
              <a:lnSpc>
                <a:spcPct val="80000"/>
              </a:lnSpc>
            </a:pPr>
            <a:r>
              <a:rPr lang="en-US" sz="2800"/>
              <a:t>Date of Incident/ingestion/exposure</a:t>
            </a:r>
          </a:p>
          <a:p>
            <a:pPr>
              <a:lnSpc>
                <a:spcPct val="80000"/>
              </a:lnSpc>
            </a:pPr>
            <a:r>
              <a:rPr lang="en-US" sz="2800"/>
              <a:t>Your full name, address, telephone number</a:t>
            </a:r>
          </a:p>
          <a:p>
            <a:pPr>
              <a:lnSpc>
                <a:spcPct val="80000"/>
              </a:lnSpc>
            </a:pPr>
            <a:r>
              <a:rPr lang="en-US" sz="2800"/>
              <a:t>Opposing counsel name, address, number</a:t>
            </a:r>
          </a:p>
          <a:p>
            <a:pPr>
              <a:lnSpc>
                <a:spcPct val="80000"/>
              </a:lnSpc>
            </a:pPr>
            <a:r>
              <a:rPr lang="en-US" sz="2800"/>
              <a:t>Insurance company name, address, number, agent name and policy/claim number</a:t>
            </a:r>
          </a:p>
          <a:p>
            <a:pPr>
              <a:lnSpc>
                <a:spcPct val="80000"/>
              </a:lnSpc>
            </a:pPr>
            <a:r>
              <a:rPr lang="en-US" sz="2800"/>
              <a:t>Listing of all claimed injuries/illnesses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Medicare’s Recovery Process:</a:t>
            </a:r>
            <a:br>
              <a:rPr lang="en-US"/>
            </a:br>
            <a:r>
              <a:rPr lang="en-US"/>
              <a:t>Case Assigned to MSPRC</a:t>
            </a:r>
          </a:p>
        </p:txBody>
      </p:sp>
      <p:sp>
        <p:nvSpPr>
          <p:cNvPr id="7171" name="Rectangle 3"/>
          <p:cNvSpPr>
            <a:spLocks noGrp="1" noChangeArrowheads="1"/>
          </p:cNvSpPr>
          <p:nvPr>
            <p:ph type="body" sz="half" idx="1"/>
          </p:nvPr>
        </p:nvSpPr>
        <p:spPr/>
        <p:txBody>
          <a:bodyPr/>
          <a:lstStyle/>
          <a:p>
            <a:r>
              <a:rPr lang="en-US" sz="2400"/>
              <a:t>You’ve n</a:t>
            </a:r>
            <a:r>
              <a:rPr lang="en-US" sz="2400" u="sng"/>
              <a:t>otified</a:t>
            </a:r>
            <a:r>
              <a:rPr lang="en-US" sz="3200" u="sng"/>
              <a:t> COBC</a:t>
            </a:r>
            <a:r>
              <a:rPr lang="en-US" sz="2400"/>
              <a:t> of a potential MSP case  </a:t>
            </a:r>
          </a:p>
          <a:p>
            <a:r>
              <a:rPr lang="en-US" sz="2400"/>
              <a:t>Medicare creates a file and verifies the Privacy Release</a:t>
            </a:r>
          </a:p>
          <a:p>
            <a:r>
              <a:rPr lang="en-US" sz="2400"/>
              <a:t>Medicare identifies related claims and sends notice </a:t>
            </a:r>
          </a:p>
        </p:txBody>
      </p:sp>
      <p:sp>
        <p:nvSpPr>
          <p:cNvPr id="7172" name="Rectangle 4"/>
          <p:cNvSpPr>
            <a:spLocks noGrp="1" noChangeArrowheads="1"/>
          </p:cNvSpPr>
          <p:nvPr>
            <p:ph type="body" sz="half" idx="2"/>
          </p:nvPr>
        </p:nvSpPr>
        <p:spPr/>
        <p:txBody>
          <a:bodyPr/>
          <a:lstStyle/>
          <a:p>
            <a:r>
              <a:rPr lang="en-US" sz="2400"/>
              <a:t>Beneficiary and attorney review claims</a:t>
            </a:r>
          </a:p>
          <a:p>
            <a:r>
              <a:rPr lang="en-US" sz="2400"/>
              <a:t>Settlement data added</a:t>
            </a:r>
          </a:p>
          <a:p>
            <a:r>
              <a:rPr lang="en-US" sz="2400"/>
              <a:t>Medicare calculates procurement  reduction (42 CFR 411.37) &amp; issues  demand letter</a:t>
            </a:r>
          </a:p>
          <a:p>
            <a:r>
              <a:rPr lang="en-US" sz="2400"/>
              <a:t>Payment to Medicare within 60 days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 calcmode="lin" valueType="num">
                                      <p:cBhvr additive="base">
                                        <p:cTn id="7" dur="500" fill="hold"/>
                                        <p:tgtEl>
                                          <p:spTgt spid="717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7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171">
                                            <p:txEl>
                                              <p:pRg st="1" end="1"/>
                                            </p:txEl>
                                          </p:spTgt>
                                        </p:tgtEl>
                                        <p:attrNameLst>
                                          <p:attrName>style.visibility</p:attrName>
                                        </p:attrNameLst>
                                      </p:cBhvr>
                                      <p:to>
                                        <p:strVal val="visible"/>
                                      </p:to>
                                    </p:set>
                                    <p:anim calcmode="lin" valueType="num">
                                      <p:cBhvr additive="base">
                                        <p:cTn id="13" dur="500" fill="hold"/>
                                        <p:tgtEl>
                                          <p:spTgt spid="717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17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171">
                                            <p:txEl>
                                              <p:pRg st="2" end="2"/>
                                            </p:txEl>
                                          </p:spTgt>
                                        </p:tgtEl>
                                        <p:attrNameLst>
                                          <p:attrName>style.visibility</p:attrName>
                                        </p:attrNameLst>
                                      </p:cBhvr>
                                      <p:to>
                                        <p:strVal val="visible"/>
                                      </p:to>
                                    </p:set>
                                    <p:anim calcmode="lin" valueType="num">
                                      <p:cBhvr additive="base">
                                        <p:cTn id="19" dur="500" fill="hold"/>
                                        <p:tgtEl>
                                          <p:spTgt spid="717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7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172">
                                            <p:txEl>
                                              <p:pRg st="0" end="0"/>
                                            </p:txEl>
                                          </p:spTgt>
                                        </p:tgtEl>
                                        <p:attrNameLst>
                                          <p:attrName>style.visibility</p:attrName>
                                        </p:attrNameLst>
                                      </p:cBhvr>
                                      <p:to>
                                        <p:strVal val="visible"/>
                                      </p:to>
                                    </p:set>
                                    <p:anim calcmode="lin" valueType="num">
                                      <p:cBhvr additive="base">
                                        <p:cTn id="25" dur="500" fill="hold"/>
                                        <p:tgtEl>
                                          <p:spTgt spid="7172">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17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172">
                                            <p:txEl>
                                              <p:pRg st="1" end="1"/>
                                            </p:txEl>
                                          </p:spTgt>
                                        </p:tgtEl>
                                        <p:attrNameLst>
                                          <p:attrName>style.visibility</p:attrName>
                                        </p:attrNameLst>
                                      </p:cBhvr>
                                      <p:to>
                                        <p:strVal val="visible"/>
                                      </p:to>
                                    </p:set>
                                    <p:anim calcmode="lin" valueType="num">
                                      <p:cBhvr additive="base">
                                        <p:cTn id="31" dur="500" fill="hold"/>
                                        <p:tgtEl>
                                          <p:spTgt spid="7172">
                                            <p:txEl>
                                              <p:pRg st="1" end="1"/>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7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172">
                                            <p:txEl>
                                              <p:pRg st="2" end="2"/>
                                            </p:txEl>
                                          </p:spTgt>
                                        </p:tgtEl>
                                        <p:attrNameLst>
                                          <p:attrName>style.visibility</p:attrName>
                                        </p:attrNameLst>
                                      </p:cBhvr>
                                      <p:to>
                                        <p:strVal val="visible"/>
                                      </p:to>
                                    </p:set>
                                    <p:anim calcmode="lin" valueType="num">
                                      <p:cBhvr additive="base">
                                        <p:cTn id="37" dur="500" fill="hold"/>
                                        <p:tgtEl>
                                          <p:spTgt spid="7172">
                                            <p:txEl>
                                              <p:pRg st="2" end="2"/>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17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7172">
                                            <p:txEl>
                                              <p:pRg st="3" end="3"/>
                                            </p:txEl>
                                          </p:spTgt>
                                        </p:tgtEl>
                                        <p:attrNameLst>
                                          <p:attrName>style.visibility</p:attrName>
                                        </p:attrNameLst>
                                      </p:cBhvr>
                                      <p:to>
                                        <p:strVal val="visible"/>
                                      </p:to>
                                    </p:set>
                                    <p:anim calcmode="lin" valueType="num">
                                      <p:cBhvr additive="base">
                                        <p:cTn id="43" dur="500" fill="hold"/>
                                        <p:tgtEl>
                                          <p:spTgt spid="7172">
                                            <p:txEl>
                                              <p:pRg st="3" end="3"/>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7172">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P spid="7172"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title"/>
          </p:nvPr>
        </p:nvSpPr>
        <p:spPr/>
        <p:txBody>
          <a:bodyPr/>
          <a:lstStyle/>
          <a:p>
            <a:r>
              <a:rPr lang="en-US"/>
              <a:t>Payment Summary Form</a:t>
            </a:r>
          </a:p>
        </p:txBody>
      </p:sp>
      <p:sp>
        <p:nvSpPr>
          <p:cNvPr id="122883" name="Rectangle 3"/>
          <p:cNvSpPr>
            <a:spLocks noGrp="1" noChangeArrowheads="1"/>
          </p:cNvSpPr>
          <p:nvPr>
            <p:ph type="body" idx="1"/>
          </p:nvPr>
        </p:nvSpPr>
        <p:spPr/>
        <p:txBody>
          <a:bodyPr/>
          <a:lstStyle/>
          <a:p>
            <a:endParaRPr lang="en-US"/>
          </a:p>
        </p:txBody>
      </p:sp>
      <p:grpSp>
        <p:nvGrpSpPr>
          <p:cNvPr id="122884" name="Group 4"/>
          <p:cNvGrpSpPr>
            <a:grpSpLocks/>
          </p:cNvGrpSpPr>
          <p:nvPr/>
        </p:nvGrpSpPr>
        <p:grpSpPr bwMode="auto">
          <a:xfrm>
            <a:off x="1371600" y="1752600"/>
            <a:ext cx="7239000" cy="4381500"/>
            <a:chOff x="816" y="912"/>
            <a:chExt cx="4320" cy="2808"/>
          </a:xfrm>
        </p:grpSpPr>
        <p:sp>
          <p:nvSpPr>
            <p:cNvPr id="122885" name="Rectangle 5"/>
            <p:cNvSpPr>
              <a:spLocks noChangeArrowheads="1"/>
            </p:cNvSpPr>
            <p:nvPr/>
          </p:nvSpPr>
          <p:spPr bwMode="auto">
            <a:xfrm>
              <a:off x="1680" y="1344"/>
              <a:ext cx="432" cy="96"/>
            </a:xfrm>
            <a:prstGeom prst="rect">
              <a:avLst/>
            </a:prstGeom>
            <a:solidFill>
              <a:schemeClr val="bg2"/>
            </a:solidFill>
            <a:ln w="9525">
              <a:solidFill>
                <a:schemeClr val="tx1"/>
              </a:solidFill>
              <a:miter lim="800000"/>
              <a:headEnd/>
              <a:tailEnd/>
            </a:ln>
            <a:effectLst/>
          </p:spPr>
          <p:txBody>
            <a:bodyPr wrap="none" anchor="ctr"/>
            <a:lstStyle/>
            <a:p>
              <a:endParaRPr lang="en-US"/>
            </a:p>
          </p:txBody>
        </p:sp>
        <p:sp>
          <p:nvSpPr>
            <p:cNvPr id="122886" name="Rectangle 6"/>
            <p:cNvSpPr>
              <a:spLocks noChangeArrowheads="1"/>
            </p:cNvSpPr>
            <p:nvPr/>
          </p:nvSpPr>
          <p:spPr bwMode="auto">
            <a:xfrm>
              <a:off x="1680" y="1488"/>
              <a:ext cx="336" cy="96"/>
            </a:xfrm>
            <a:prstGeom prst="rect">
              <a:avLst/>
            </a:prstGeom>
            <a:solidFill>
              <a:schemeClr val="bg2"/>
            </a:solidFill>
            <a:ln w="9525">
              <a:solidFill>
                <a:schemeClr val="tx1"/>
              </a:solidFill>
              <a:miter lim="800000"/>
              <a:headEnd/>
              <a:tailEnd/>
            </a:ln>
            <a:effectLst/>
          </p:spPr>
          <p:txBody>
            <a:bodyPr wrap="none" anchor="ctr"/>
            <a:lstStyle/>
            <a:p>
              <a:endParaRPr lang="en-US"/>
            </a:p>
          </p:txBody>
        </p:sp>
        <p:pic>
          <p:nvPicPr>
            <p:cNvPr id="122887" name="Picture 7"/>
            <p:cNvPicPr>
              <a:picLocks noChangeAspect="1" noChangeArrowheads="1"/>
            </p:cNvPicPr>
            <p:nvPr/>
          </p:nvPicPr>
          <p:blipFill>
            <a:blip r:embed="rId2"/>
            <a:srcRect l="2087" t="15854" r="4001" b="7521"/>
            <a:stretch>
              <a:fillRect/>
            </a:stretch>
          </p:blipFill>
          <p:spPr bwMode="auto">
            <a:xfrm>
              <a:off x="816" y="912"/>
              <a:ext cx="4320" cy="2808"/>
            </a:xfrm>
            <a:prstGeom prst="rect">
              <a:avLst/>
            </a:prstGeom>
            <a:noFill/>
          </p:spPr>
        </p:pic>
        <p:sp>
          <p:nvSpPr>
            <p:cNvPr id="122888" name="Rectangle 8"/>
            <p:cNvSpPr>
              <a:spLocks noChangeArrowheads="1"/>
            </p:cNvSpPr>
            <p:nvPr/>
          </p:nvSpPr>
          <p:spPr bwMode="auto">
            <a:xfrm>
              <a:off x="816" y="912"/>
              <a:ext cx="4320" cy="2808"/>
            </a:xfrm>
            <a:prstGeom prst="rect">
              <a:avLst/>
            </a:prstGeom>
            <a:noFill/>
            <a:ln w="76200" cmpd="tri">
              <a:solidFill>
                <a:srgbClr val="000000"/>
              </a:solidFill>
              <a:miter lim="800000"/>
              <a:headEnd/>
              <a:tailEnd/>
            </a:ln>
          </p:spPr>
          <p:txBody>
            <a:bodyPr/>
            <a:lstStyle/>
            <a:p>
              <a:endParaRPr lang="en-US"/>
            </a:p>
          </p:txBody>
        </p:sp>
        <p:sp>
          <p:nvSpPr>
            <p:cNvPr id="122889" name="Rectangle 9"/>
            <p:cNvSpPr>
              <a:spLocks noChangeArrowheads="1"/>
            </p:cNvSpPr>
            <p:nvPr/>
          </p:nvSpPr>
          <p:spPr bwMode="auto">
            <a:xfrm>
              <a:off x="1536" y="1584"/>
              <a:ext cx="624" cy="240"/>
            </a:xfrm>
            <a:prstGeom prst="rect">
              <a:avLst/>
            </a:prstGeom>
            <a:solidFill>
              <a:srgbClr val="FFFFFF"/>
            </a:solidFill>
            <a:ln w="9525">
              <a:noFill/>
              <a:miter lim="800000"/>
              <a:headEnd/>
              <a:tailEnd/>
            </a:ln>
          </p:spPr>
          <p:txBody>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22884"/>
                                        </p:tgtEl>
                                        <p:attrNameLst>
                                          <p:attrName>style.visibility</p:attrName>
                                        </p:attrNameLst>
                                      </p:cBhvr>
                                      <p:to>
                                        <p:strVal val="visible"/>
                                      </p:to>
                                    </p:set>
                                    <p:anim calcmode="lin" valueType="num">
                                      <p:cBhvr>
                                        <p:cTn id="7" dur="3000" fill="hold"/>
                                        <p:tgtEl>
                                          <p:spTgt spid="122884"/>
                                        </p:tgtEl>
                                        <p:attrNameLst>
                                          <p:attrName>ppt_w</p:attrName>
                                        </p:attrNameLst>
                                      </p:cBhvr>
                                      <p:tavLst>
                                        <p:tav tm="0">
                                          <p:val>
                                            <p:fltVal val="0"/>
                                          </p:val>
                                        </p:tav>
                                        <p:tav tm="100000">
                                          <p:val>
                                            <p:strVal val="#ppt_w"/>
                                          </p:val>
                                        </p:tav>
                                      </p:tavLst>
                                    </p:anim>
                                    <p:anim calcmode="lin" valueType="num">
                                      <p:cBhvr>
                                        <p:cTn id="8" dur="3000" fill="hold"/>
                                        <p:tgtEl>
                                          <p:spTgt spid="122884"/>
                                        </p:tgtEl>
                                        <p:attrNameLst>
                                          <p:attrName>ppt_h</p:attrName>
                                        </p:attrNameLst>
                                      </p:cBhvr>
                                      <p:tavLst>
                                        <p:tav tm="0">
                                          <p:val>
                                            <p:fltVal val="0"/>
                                          </p:val>
                                        </p:tav>
                                        <p:tav tm="100000">
                                          <p:val>
                                            <p:strVal val="#ppt_h"/>
                                          </p:val>
                                        </p:tav>
                                      </p:tavLst>
                                    </p:anim>
                                    <p:anim calcmode="lin" valueType="num">
                                      <p:cBhvr>
                                        <p:cTn id="9" dur="3000" fill="hold"/>
                                        <p:tgtEl>
                                          <p:spTgt spid="122884"/>
                                        </p:tgtEl>
                                        <p:attrNameLst>
                                          <p:attrName>style.rotation</p:attrName>
                                        </p:attrNameLst>
                                      </p:cBhvr>
                                      <p:tavLst>
                                        <p:tav tm="0">
                                          <p:val>
                                            <p:fltVal val="360"/>
                                          </p:val>
                                        </p:tav>
                                        <p:tav tm="100000">
                                          <p:val>
                                            <p:fltVal val="0"/>
                                          </p:val>
                                        </p:tav>
                                      </p:tavLst>
                                    </p:anim>
                                    <p:animEffect transition="in" filter="fade">
                                      <p:cBhvr>
                                        <p:cTn id="10" dur="30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a:r>
              <a:rPr lang="en-US"/>
              <a:t>Medicare Recovery</a:t>
            </a:r>
            <a:br>
              <a:rPr lang="en-US"/>
            </a:br>
            <a:r>
              <a:rPr lang="en-US" sz="4800">
                <a:latin typeface="Showcard Gothic" pitchFamily="82" charset="0"/>
              </a:rPr>
              <a:t>Which</a:t>
            </a:r>
            <a:r>
              <a:rPr lang="en-US" sz="4800"/>
              <a:t> </a:t>
            </a:r>
            <a:r>
              <a:rPr lang="en-US" sz="4800">
                <a:latin typeface="Showcard Gothic" pitchFamily="82" charset="0"/>
              </a:rPr>
              <a:t>Claims Count?</a:t>
            </a:r>
          </a:p>
        </p:txBody>
      </p:sp>
      <p:sp>
        <p:nvSpPr>
          <p:cNvPr id="11267" name="Rectangle 3"/>
          <p:cNvSpPr>
            <a:spLocks noGrp="1" noChangeArrowheads="1"/>
          </p:cNvSpPr>
          <p:nvPr>
            <p:ph type="body" idx="1"/>
          </p:nvPr>
        </p:nvSpPr>
        <p:spPr/>
        <p:txBody>
          <a:bodyPr/>
          <a:lstStyle/>
          <a:p>
            <a:pPr algn="ctr">
              <a:buClr>
                <a:schemeClr val="tx1"/>
              </a:buClr>
              <a:buFont typeface="Monotype Sorts" pitchFamily="2" charset="2"/>
              <a:buNone/>
            </a:pPr>
            <a:r>
              <a:rPr lang="en-US" u="sng"/>
              <a:t>Two-Prong Test</a:t>
            </a:r>
            <a:endParaRPr lang="en-US"/>
          </a:p>
          <a:p>
            <a:pPr>
              <a:buClr>
                <a:schemeClr val="tx1"/>
              </a:buClr>
              <a:buFont typeface="Monotype Sorts" pitchFamily="2" charset="2"/>
              <a:buNone/>
            </a:pPr>
            <a:r>
              <a:rPr lang="en-US"/>
              <a:t>#1   Is the claim “related to” the incident?</a:t>
            </a:r>
          </a:p>
          <a:p>
            <a:pPr>
              <a:buClr>
                <a:schemeClr val="tx1"/>
              </a:buClr>
              <a:buFont typeface="Monotype Sorts" pitchFamily="2" charset="2"/>
              <a:buNone/>
            </a:pPr>
            <a:r>
              <a:rPr lang="en-US"/>
              <a:t>		-- If yes, then Medicare recovers</a:t>
            </a:r>
          </a:p>
          <a:p>
            <a:pPr>
              <a:buClr>
                <a:schemeClr val="tx1"/>
              </a:buClr>
              <a:buFont typeface="Monotype Sorts" pitchFamily="2" charset="2"/>
              <a:buNone/>
            </a:pPr>
            <a:r>
              <a:rPr lang="en-US"/>
              <a:t>		-- If no, ask question #2</a:t>
            </a:r>
          </a:p>
          <a:p>
            <a:pPr>
              <a:buClr>
                <a:schemeClr val="tx1"/>
              </a:buClr>
              <a:buFont typeface="Monotype Sorts" pitchFamily="2" charset="2"/>
              <a:buNone/>
            </a:pPr>
            <a:r>
              <a:rPr lang="en-US"/>
              <a:t>#2   Was claim used to procure settlement?</a:t>
            </a:r>
          </a:p>
          <a:p>
            <a:pPr>
              <a:buClr>
                <a:schemeClr val="tx1"/>
              </a:buClr>
              <a:buFont typeface="Monotype Sorts" pitchFamily="2" charset="2"/>
              <a:buNone/>
            </a:pPr>
            <a:r>
              <a:rPr lang="en-US"/>
              <a:t>		-- If yes, then Medicare recovers</a:t>
            </a:r>
          </a:p>
          <a:p>
            <a:pPr>
              <a:buClr>
                <a:schemeClr val="tx1"/>
              </a:buClr>
              <a:buFont typeface="Monotype Sorts" pitchFamily="2" charset="2"/>
              <a:buNone/>
            </a:pPr>
            <a:r>
              <a:rPr lang="en-US"/>
              <a:t>		-- If no, then Medicare does not recover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1267">
                                            <p:txEl>
                                              <p:pRg st="5" end="5"/>
                                            </p:txEl>
                                          </p:spTgt>
                                        </p:tgtEl>
                                        <p:attrNameLst>
                                          <p:attrName>style.visibility</p:attrName>
                                        </p:attrNameLst>
                                      </p:cBhvr>
                                      <p:to>
                                        <p:strVal val="visible"/>
                                      </p:to>
                                    </p:set>
                                    <p:anim calcmode="lin" valueType="num">
                                      <p:cBhvr additive="base">
                                        <p:cTn id="37" dur="500" fill="hold"/>
                                        <p:tgtEl>
                                          <p:spTgt spid="1126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12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1267">
                                            <p:txEl>
                                              <p:pRg st="6" end="6"/>
                                            </p:txEl>
                                          </p:spTgt>
                                        </p:tgtEl>
                                        <p:attrNameLst>
                                          <p:attrName>style.visibility</p:attrName>
                                        </p:attrNameLst>
                                      </p:cBhvr>
                                      <p:to>
                                        <p:strVal val="visible"/>
                                      </p:to>
                                    </p:set>
                                    <p:anim calcmode="lin" valueType="num">
                                      <p:cBhvr additive="base">
                                        <p:cTn id="43" dur="500" fill="hold"/>
                                        <p:tgtEl>
                                          <p:spTgt spid="1126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12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Why does it take so long to tell me the amount due?</a:t>
            </a:r>
          </a:p>
        </p:txBody>
      </p:sp>
      <p:sp>
        <p:nvSpPr>
          <p:cNvPr id="46083" name="Rectangle 3"/>
          <p:cNvSpPr>
            <a:spLocks noGrp="1" noChangeArrowheads="1"/>
          </p:cNvSpPr>
          <p:nvPr>
            <p:ph type="body" idx="1"/>
          </p:nvPr>
        </p:nvSpPr>
        <p:spPr/>
        <p:txBody>
          <a:bodyPr/>
          <a:lstStyle/>
          <a:p>
            <a:pPr>
              <a:lnSpc>
                <a:spcPct val="90000"/>
              </a:lnSpc>
            </a:pPr>
            <a:r>
              <a:rPr lang="en-US" sz="2400"/>
              <a:t>Before a settlement is reached between the beneficiary and the liable party or a judgment is rendered by a court, there is no overpayment. </a:t>
            </a:r>
          </a:p>
          <a:p>
            <a:pPr>
              <a:lnSpc>
                <a:spcPct val="90000"/>
              </a:lnSpc>
            </a:pPr>
            <a:r>
              <a:rPr lang="en-US" sz="2400"/>
              <a:t>Response to contractor after reviewing identified conditional payments </a:t>
            </a:r>
          </a:p>
          <a:p>
            <a:pPr>
              <a:lnSpc>
                <a:spcPct val="90000"/>
              </a:lnSpc>
            </a:pPr>
            <a:r>
              <a:rPr lang="en-US" sz="2400"/>
              <a:t>Medicare must be provided with a copy of a settlement agreement from the third party showing the total amount of the settlement, signed and dated by the Medicare beneficiary or their legal representative, and your closing settlement reflecting the actual amount of attorney’s fees and procurement costs (case expenses). </a:t>
            </a:r>
          </a:p>
          <a:p>
            <a:pPr>
              <a:lnSpc>
                <a:spcPct val="90000"/>
              </a:lnSpc>
            </a:pPr>
            <a:r>
              <a:rPr lang="en-US" sz="2400"/>
              <a:t>ReMAS implementation</a:t>
            </a:r>
          </a:p>
          <a:p>
            <a:pPr>
              <a:lnSpc>
                <a:spcPct val="90000"/>
              </a:lnSpc>
            </a:pPr>
            <a:r>
              <a:rPr lang="en-US" sz="2400"/>
              <a:t>Conversion to MSPRC – new and prior backlogs</a:t>
            </a:r>
          </a:p>
          <a:p>
            <a:pPr>
              <a:lnSpc>
                <a:spcPct val="90000"/>
              </a:lnSpc>
            </a:pPr>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a:t>			</a:t>
            </a:r>
            <a:r>
              <a:rPr lang="en-US" b="1"/>
              <a:t>ReMAS</a:t>
            </a:r>
          </a:p>
        </p:txBody>
      </p:sp>
      <p:sp>
        <p:nvSpPr>
          <p:cNvPr id="82947" name="Rectangle 3"/>
          <p:cNvSpPr>
            <a:spLocks noGrp="1" noChangeArrowheads="1"/>
          </p:cNvSpPr>
          <p:nvPr>
            <p:ph type="body" idx="1"/>
          </p:nvPr>
        </p:nvSpPr>
        <p:spPr/>
        <p:txBody>
          <a:bodyPr/>
          <a:lstStyle/>
          <a:p>
            <a:pPr>
              <a:lnSpc>
                <a:spcPct val="80000"/>
              </a:lnSpc>
            </a:pPr>
            <a:r>
              <a:rPr lang="en-US"/>
              <a:t>Recovery Management and Accounting System (ReMAS) identifies mistaken Medicare primary payments.  It replaced and merged several contractor &amp; CMS systems into one centralized database.    </a:t>
            </a:r>
            <a:r>
              <a:rPr lang="en-US" b="1"/>
              <a:t>While ReMAS is researching the centralized database to identify those conditional payments, the case is completely outside the control of the MSPRC or the CMS Regional Office.</a:t>
            </a:r>
            <a:r>
              <a:rPr lang="en-US"/>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			</a:t>
            </a:r>
            <a:r>
              <a:rPr lang="en-US" b="1"/>
              <a:t>ReMAS</a:t>
            </a:r>
          </a:p>
        </p:txBody>
      </p:sp>
      <p:sp>
        <p:nvSpPr>
          <p:cNvPr id="84995" name="Rectangle 3"/>
          <p:cNvSpPr>
            <a:spLocks noGrp="1" noChangeArrowheads="1"/>
          </p:cNvSpPr>
          <p:nvPr>
            <p:ph type="body" idx="1"/>
          </p:nvPr>
        </p:nvSpPr>
        <p:spPr/>
        <p:txBody>
          <a:bodyPr/>
          <a:lstStyle/>
          <a:p>
            <a:pPr>
              <a:lnSpc>
                <a:spcPct val="90000"/>
              </a:lnSpc>
            </a:pPr>
            <a:r>
              <a:rPr lang="en-US" sz="2800"/>
              <a:t>Once MSPRC receives an alert that ReMAS has pulled all related claims, they will average 45 days to issue an interim notification of identified payments to the Medicare beneficiary and, if authorized by a valid privacy release, their attorney.    Events such as the installation of ReMAS, HIGLAS (the new financial management and accounting system), and transition to MSPRC, have resulted in delays.</a:t>
            </a:r>
          </a:p>
          <a:p>
            <a:pPr>
              <a:lnSpc>
                <a:spcPct val="90000"/>
              </a:lnSpc>
            </a:pPr>
            <a:endParaRPr lang="en-U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026"/>
          <p:cNvSpPr>
            <a:spLocks noGrp="1" noChangeArrowheads="1"/>
          </p:cNvSpPr>
          <p:nvPr>
            <p:ph type="title"/>
          </p:nvPr>
        </p:nvSpPr>
        <p:spPr/>
        <p:txBody>
          <a:bodyPr/>
          <a:lstStyle/>
          <a:p>
            <a:r>
              <a:rPr lang="en-US"/>
              <a:t>The History of MSP</a:t>
            </a:r>
          </a:p>
        </p:txBody>
      </p:sp>
      <p:sp>
        <p:nvSpPr>
          <p:cNvPr id="43011" name="Rectangle 1027"/>
          <p:cNvSpPr>
            <a:spLocks noGrp="1" noChangeArrowheads="1"/>
          </p:cNvSpPr>
          <p:nvPr>
            <p:ph type="body" idx="1"/>
          </p:nvPr>
        </p:nvSpPr>
        <p:spPr>
          <a:xfrm>
            <a:off x="990600" y="1676400"/>
            <a:ext cx="7772400" cy="4267200"/>
          </a:xfrm>
        </p:spPr>
        <p:txBody>
          <a:bodyPr/>
          <a:lstStyle/>
          <a:p>
            <a:r>
              <a:rPr lang="en-US" sz="2400" b="1"/>
              <a:t>7/1/66</a:t>
            </a:r>
            <a:r>
              <a:rPr lang="en-US" sz="2400"/>
              <a:t>	Medicare	Worker’s Comp, VA, Black 					Lung, Federal Programs </a:t>
            </a:r>
          </a:p>
          <a:p>
            <a:r>
              <a:rPr lang="en-US" sz="2400" b="1"/>
              <a:t>12/5/80</a:t>
            </a:r>
            <a:r>
              <a:rPr lang="en-US" sz="2400"/>
              <a:t>	OBRA		Auto-Medical, No-Fault, 					Liability</a:t>
            </a:r>
          </a:p>
          <a:p>
            <a:r>
              <a:rPr lang="en-US" sz="2400" b="1"/>
              <a:t>10/1/81</a:t>
            </a:r>
            <a:r>
              <a:rPr lang="en-US" sz="2400"/>
              <a:t>	OBRA-81	ESRD</a:t>
            </a:r>
          </a:p>
          <a:p>
            <a:r>
              <a:rPr lang="en-US" sz="2400" b="1"/>
              <a:t>10/1/83</a:t>
            </a:r>
            <a:r>
              <a:rPr lang="en-US" sz="2400"/>
              <a:t>	TEFRA	Working Aged</a:t>
            </a:r>
          </a:p>
          <a:p>
            <a:r>
              <a:rPr lang="en-US" sz="2400" b="1"/>
              <a:t>1/1/85</a:t>
            </a:r>
            <a:r>
              <a:rPr lang="en-US" sz="2400"/>
              <a:t>	DEFRA	Working Aged</a:t>
            </a:r>
          </a:p>
          <a:p>
            <a:r>
              <a:rPr lang="en-US" sz="2400" b="1"/>
              <a:t>5/1/86</a:t>
            </a:r>
            <a:r>
              <a:rPr lang="en-US" sz="2400"/>
              <a:t>	COBRA	Working Aged</a:t>
            </a:r>
          </a:p>
          <a:p>
            <a:r>
              <a:rPr lang="en-US" sz="2400" b="1"/>
              <a:t>1/1/87</a:t>
            </a:r>
            <a:r>
              <a:rPr lang="en-US" sz="2400"/>
              <a:t>	OBRA-86	Disability</a:t>
            </a:r>
          </a:p>
          <a:p>
            <a:r>
              <a:rPr lang="en-US" sz="2400" b="1"/>
              <a:t>1997</a:t>
            </a:r>
            <a:r>
              <a:rPr lang="en-US" sz="2400"/>
              <a:t>	BBA		Various</a:t>
            </a:r>
          </a:p>
          <a:p>
            <a:r>
              <a:rPr lang="en-US" sz="2400" b="1"/>
              <a:t>12/8/03</a:t>
            </a:r>
            <a:r>
              <a:rPr lang="en-US" sz="2400"/>
              <a:t>	MMA		Technical/Clarifying 						Amendments</a:t>
            </a:r>
          </a:p>
          <a:p>
            <a:pPr>
              <a:buFont typeface="Monotype Sorts" pitchFamily="2" charset="2"/>
              <a:buNone/>
            </a:pPr>
            <a:r>
              <a:rPr lang="en-US" sz="240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b="1"/>
              <a:t>Three Issues Can be Appealed</a:t>
            </a:r>
          </a:p>
        </p:txBody>
      </p:sp>
      <p:sp>
        <p:nvSpPr>
          <p:cNvPr id="55299" name="Rectangle 3"/>
          <p:cNvSpPr>
            <a:spLocks noGrp="1" noChangeArrowheads="1"/>
          </p:cNvSpPr>
          <p:nvPr>
            <p:ph type="body" idx="1"/>
          </p:nvPr>
        </p:nvSpPr>
        <p:spPr/>
        <p:txBody>
          <a:bodyPr/>
          <a:lstStyle/>
          <a:p>
            <a:r>
              <a:rPr lang="en-US"/>
              <a:t> </a:t>
            </a:r>
            <a:r>
              <a:rPr lang="en-US" sz="3600"/>
              <a:t>The existence of the overpayment</a:t>
            </a:r>
          </a:p>
          <a:p>
            <a:r>
              <a:rPr lang="en-US" sz="3600"/>
              <a:t>The amount of the overpayment</a:t>
            </a:r>
          </a:p>
          <a:p>
            <a:r>
              <a:rPr lang="en-US" sz="3600"/>
              <a:t>A less than fully favorable determination of an 1870(c) waiver request</a:t>
            </a:r>
            <a:endParaRPr lang="en-US"/>
          </a:p>
          <a:p>
            <a:pPr>
              <a:buFont typeface="Monotype Sorts" pitchFamily="2" charset="2"/>
              <a:buNone/>
            </a:pPr>
            <a:r>
              <a:rPr lang="en-US" sz="2400"/>
              <a:t>**An appeal may only be requested by an entity deemed “party to an appeal”</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What If I Want to Negotiate With Medicare?</a:t>
            </a:r>
          </a:p>
        </p:txBody>
      </p:sp>
      <p:sp>
        <p:nvSpPr>
          <p:cNvPr id="54275" name="Rectangle 3"/>
          <p:cNvSpPr>
            <a:spLocks noGrp="1" noChangeArrowheads="1"/>
          </p:cNvSpPr>
          <p:nvPr>
            <p:ph type="body" idx="1"/>
          </p:nvPr>
        </p:nvSpPr>
        <p:spPr/>
        <p:txBody>
          <a:bodyPr/>
          <a:lstStyle/>
          <a:p>
            <a:pPr>
              <a:lnSpc>
                <a:spcPct val="90000"/>
              </a:lnSpc>
            </a:pPr>
            <a:endParaRPr lang="en-US" sz="2400"/>
          </a:p>
          <a:p>
            <a:pPr>
              <a:lnSpc>
                <a:spcPct val="60000"/>
              </a:lnSpc>
            </a:pPr>
            <a:r>
              <a:rPr lang="en-US" sz="2800" b="1"/>
              <a:t>Waiver Option #1: §1870(c) Waiver</a:t>
            </a:r>
            <a:r>
              <a:rPr lang="en-US" sz="2400"/>
              <a:t> </a:t>
            </a:r>
            <a:r>
              <a:rPr lang="en-US" sz="1800"/>
              <a:t>Contractor-based waiver decision based upon two key considerations:</a:t>
            </a:r>
          </a:p>
          <a:p>
            <a:pPr>
              <a:lnSpc>
                <a:spcPct val="75000"/>
              </a:lnSpc>
              <a:buFont typeface="Monotype Sorts" pitchFamily="2" charset="2"/>
              <a:buNone/>
            </a:pPr>
            <a:r>
              <a:rPr lang="en-US" sz="2400"/>
              <a:t>	</a:t>
            </a:r>
            <a:r>
              <a:rPr lang="en-US" sz="1800"/>
              <a:t>1.	Financial Hardship</a:t>
            </a:r>
          </a:p>
          <a:p>
            <a:pPr>
              <a:lnSpc>
                <a:spcPct val="75000"/>
              </a:lnSpc>
              <a:buClr>
                <a:schemeClr val="tx1"/>
              </a:buClr>
              <a:buFont typeface="Monotype Sorts" pitchFamily="2" charset="2"/>
              <a:buNone/>
            </a:pPr>
            <a:r>
              <a:rPr lang="en-US" sz="1800"/>
              <a:t>	2.	Equity &amp; Good Conscience</a:t>
            </a:r>
          </a:p>
          <a:p>
            <a:pPr>
              <a:lnSpc>
                <a:spcPct val="75000"/>
              </a:lnSpc>
              <a:buClr>
                <a:schemeClr val="tx1"/>
              </a:buClr>
              <a:buFont typeface="Monotype Sorts" pitchFamily="2" charset="2"/>
              <a:buNone/>
            </a:pPr>
            <a:endParaRPr lang="en-US" sz="1800"/>
          </a:p>
          <a:p>
            <a:pPr>
              <a:lnSpc>
                <a:spcPct val="60000"/>
              </a:lnSpc>
              <a:buClr>
                <a:schemeClr val="tx1"/>
              </a:buClr>
            </a:pPr>
            <a:r>
              <a:rPr lang="en-US" sz="2800" b="1"/>
              <a:t>Compromises</a:t>
            </a:r>
          </a:p>
          <a:p>
            <a:pPr>
              <a:lnSpc>
                <a:spcPct val="90000"/>
              </a:lnSpc>
              <a:buFont typeface="Monotype Sorts" pitchFamily="2" charset="2"/>
              <a:buNone/>
            </a:pPr>
            <a:r>
              <a:rPr lang="en-US" sz="1800"/>
              <a:t>	Federal Claims Collection Act – handled by CMS Regional Offices </a:t>
            </a:r>
          </a:p>
          <a:p>
            <a:pPr>
              <a:lnSpc>
                <a:spcPct val="90000"/>
              </a:lnSpc>
              <a:buFont typeface="Monotype Sorts" pitchFamily="2" charset="2"/>
              <a:buNone/>
            </a:pPr>
            <a:endParaRPr lang="en-US" sz="1800"/>
          </a:p>
          <a:p>
            <a:pPr>
              <a:lnSpc>
                <a:spcPct val="90000"/>
              </a:lnSpc>
            </a:pPr>
            <a:r>
              <a:rPr lang="en-US" sz="2800" b="1"/>
              <a:t>Waiver Option #2: §1862(b) Waiver</a:t>
            </a:r>
            <a:r>
              <a:rPr lang="en-US" sz="2400"/>
              <a:t>   </a:t>
            </a:r>
            <a:r>
              <a:rPr lang="en-US" sz="1800"/>
              <a:t>Only CMS can consider §1862(b) waivers.  Must be in best interest of the Medicare Program and is virtually never used. </a:t>
            </a:r>
          </a:p>
          <a:p>
            <a:pPr>
              <a:lnSpc>
                <a:spcPct val="90000"/>
              </a:lnSpc>
              <a:buFont typeface="Monotype Sorts" pitchFamily="2" charset="2"/>
              <a:buNone/>
            </a:pPr>
            <a:endParaRPr lang="en-US" sz="1800"/>
          </a:p>
          <a:p>
            <a:pPr>
              <a:lnSpc>
                <a:spcPct val="90000"/>
              </a:lnSpc>
              <a:buFont typeface="Monotype Sorts" pitchFamily="2" charset="2"/>
              <a:buNone/>
            </a:pPr>
            <a:endParaRPr lang="en-US" sz="1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Waivers</a:t>
            </a:r>
          </a:p>
        </p:txBody>
      </p:sp>
      <p:sp>
        <p:nvSpPr>
          <p:cNvPr id="15363" name="Rectangle 3"/>
          <p:cNvSpPr>
            <a:spLocks noGrp="1" noChangeArrowheads="1"/>
          </p:cNvSpPr>
          <p:nvPr>
            <p:ph type="body" idx="1"/>
          </p:nvPr>
        </p:nvSpPr>
        <p:spPr>
          <a:xfrm>
            <a:off x="685800" y="1676400"/>
            <a:ext cx="7772400" cy="4419600"/>
          </a:xfrm>
        </p:spPr>
        <p:txBody>
          <a:bodyPr/>
          <a:lstStyle/>
          <a:p>
            <a:pPr>
              <a:buClr>
                <a:schemeClr val="tx1"/>
              </a:buClr>
              <a:buFont typeface="Monotype Sorts" pitchFamily="2" charset="2"/>
              <a:buNone/>
            </a:pPr>
            <a:r>
              <a:rPr lang="en-US" u="sng"/>
              <a:t>Limited Availability</a:t>
            </a:r>
            <a:endParaRPr lang="en-US"/>
          </a:p>
          <a:p>
            <a:pPr>
              <a:buClr>
                <a:schemeClr val="tx1"/>
              </a:buClr>
              <a:buFont typeface="Monotype Sorts" pitchFamily="2" charset="2"/>
              <a:buNone/>
            </a:pPr>
            <a:r>
              <a:rPr lang="en-US"/>
              <a:t>		--   The beneficiary </a:t>
            </a:r>
          </a:p>
          <a:p>
            <a:pPr>
              <a:buClr>
                <a:schemeClr val="tx1"/>
              </a:buClr>
              <a:buFont typeface="Monotype Sorts" pitchFamily="2" charset="2"/>
              <a:buNone/>
            </a:pPr>
            <a:r>
              <a:rPr lang="en-US"/>
              <a:t>		--   A surviving spouse or dependent</a:t>
            </a:r>
          </a:p>
          <a:p>
            <a:pPr>
              <a:buClr>
                <a:schemeClr val="tx1"/>
              </a:buClr>
              <a:buFont typeface="Monotype Sorts" pitchFamily="2" charset="2"/>
              <a:buNone/>
            </a:pPr>
            <a:r>
              <a:rPr lang="en-US"/>
              <a:t>		      who is entitled to either :</a:t>
            </a:r>
          </a:p>
          <a:p>
            <a:pPr>
              <a:buClr>
                <a:schemeClr val="tx1"/>
              </a:buClr>
              <a:buFont typeface="Monotype Sorts" pitchFamily="2" charset="2"/>
              <a:buNone/>
            </a:pPr>
            <a:r>
              <a:rPr lang="en-US"/>
              <a:t>			a)   Social Security Disability 			      Insurance Payments (Title II) </a:t>
            </a:r>
          </a:p>
          <a:p>
            <a:pPr>
              <a:buClr>
                <a:schemeClr val="tx1"/>
              </a:buClr>
              <a:buFont typeface="Monotype Sorts" pitchFamily="2" charset="2"/>
              <a:buNone/>
            </a:pPr>
            <a:r>
              <a:rPr lang="en-US"/>
              <a:t>				or </a:t>
            </a:r>
          </a:p>
          <a:p>
            <a:pPr>
              <a:buClr>
                <a:schemeClr val="tx1"/>
              </a:buClr>
              <a:buFont typeface="Monotype Sorts" pitchFamily="2" charset="2"/>
              <a:buNone/>
            </a:pPr>
            <a:r>
              <a:rPr lang="en-US"/>
              <a:t>			b)   Medicare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 calcmode="lin" valueType="num">
                                      <p:cBhvr additive="base">
                                        <p:cTn id="7" dur="500" fill="hold"/>
                                        <p:tgtEl>
                                          <p:spTgt spid="153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53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5363">
                                            <p:txEl>
                                              <p:pRg st="1" end="1"/>
                                            </p:txEl>
                                          </p:spTgt>
                                        </p:tgtEl>
                                        <p:attrNameLst>
                                          <p:attrName>style.visibility</p:attrName>
                                        </p:attrNameLst>
                                      </p:cBhvr>
                                      <p:to>
                                        <p:strVal val="visible"/>
                                      </p:to>
                                    </p:set>
                                    <p:anim calcmode="lin" valueType="num">
                                      <p:cBhvr additive="base">
                                        <p:cTn id="13" dur="500" fill="hold"/>
                                        <p:tgtEl>
                                          <p:spTgt spid="1536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53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 calcmode="lin" valueType="num">
                                      <p:cBhvr additive="base">
                                        <p:cTn id="19" dur="500" fill="hold"/>
                                        <p:tgtEl>
                                          <p:spTgt spid="1536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53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5363">
                                            <p:txEl>
                                              <p:pRg st="3" end="3"/>
                                            </p:txEl>
                                          </p:spTgt>
                                        </p:tgtEl>
                                        <p:attrNameLst>
                                          <p:attrName>style.visibility</p:attrName>
                                        </p:attrNameLst>
                                      </p:cBhvr>
                                      <p:to>
                                        <p:strVal val="visible"/>
                                      </p:to>
                                    </p:set>
                                    <p:anim calcmode="lin" valueType="num">
                                      <p:cBhvr additive="base">
                                        <p:cTn id="25" dur="500" fill="hold"/>
                                        <p:tgtEl>
                                          <p:spTgt spid="1536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53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5363">
                                            <p:txEl>
                                              <p:pRg st="4" end="4"/>
                                            </p:txEl>
                                          </p:spTgt>
                                        </p:tgtEl>
                                        <p:attrNameLst>
                                          <p:attrName>style.visibility</p:attrName>
                                        </p:attrNameLst>
                                      </p:cBhvr>
                                      <p:to>
                                        <p:strVal val="visible"/>
                                      </p:to>
                                    </p:set>
                                    <p:anim calcmode="lin" valueType="num">
                                      <p:cBhvr additive="base">
                                        <p:cTn id="31" dur="500" fill="hold"/>
                                        <p:tgtEl>
                                          <p:spTgt spid="1536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53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5363">
                                            <p:txEl>
                                              <p:pRg st="5" end="5"/>
                                            </p:txEl>
                                          </p:spTgt>
                                        </p:tgtEl>
                                        <p:attrNameLst>
                                          <p:attrName>style.visibility</p:attrName>
                                        </p:attrNameLst>
                                      </p:cBhvr>
                                      <p:to>
                                        <p:strVal val="visible"/>
                                      </p:to>
                                    </p:set>
                                    <p:anim calcmode="lin" valueType="num">
                                      <p:cBhvr additive="base">
                                        <p:cTn id="37" dur="500" fill="hold"/>
                                        <p:tgtEl>
                                          <p:spTgt spid="15363">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53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5363">
                                            <p:txEl>
                                              <p:pRg st="6" end="6"/>
                                            </p:txEl>
                                          </p:spTgt>
                                        </p:tgtEl>
                                        <p:attrNameLst>
                                          <p:attrName>style.visibility</p:attrName>
                                        </p:attrNameLst>
                                      </p:cBhvr>
                                      <p:to>
                                        <p:strVal val="visible"/>
                                      </p:to>
                                    </p:set>
                                    <p:anim calcmode="lin" valueType="num">
                                      <p:cBhvr additive="base">
                                        <p:cTn id="43" dur="500" fill="hold"/>
                                        <p:tgtEl>
                                          <p:spTgt spid="15363">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536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838200" y="381000"/>
            <a:ext cx="7772400" cy="1143000"/>
          </a:xfrm>
        </p:spPr>
        <p:txBody>
          <a:bodyPr/>
          <a:lstStyle/>
          <a:p>
            <a:r>
              <a:rPr lang="en-US"/>
              <a:t>Compromises</a:t>
            </a:r>
          </a:p>
        </p:txBody>
      </p:sp>
      <p:sp>
        <p:nvSpPr>
          <p:cNvPr id="37891" name="Rectangle 3"/>
          <p:cNvSpPr>
            <a:spLocks noGrp="1" noChangeArrowheads="1"/>
          </p:cNvSpPr>
          <p:nvPr>
            <p:ph type="body" idx="1"/>
          </p:nvPr>
        </p:nvSpPr>
        <p:spPr/>
        <p:txBody>
          <a:bodyPr/>
          <a:lstStyle/>
          <a:p>
            <a:pPr>
              <a:lnSpc>
                <a:spcPct val="80000"/>
              </a:lnSpc>
            </a:pPr>
            <a:r>
              <a:rPr lang="en-US" sz="2800"/>
              <a:t>The Federal Claims Collections Act provides CMS with authority to compromise claims – pre or post settlement.</a:t>
            </a:r>
          </a:p>
          <a:p>
            <a:pPr>
              <a:lnSpc>
                <a:spcPct val="80000"/>
              </a:lnSpc>
            </a:pPr>
            <a:endParaRPr lang="en-US" sz="2800"/>
          </a:p>
          <a:p>
            <a:pPr>
              <a:lnSpc>
                <a:spcPct val="80000"/>
              </a:lnSpc>
            </a:pPr>
            <a:r>
              <a:rPr lang="en-US" sz="2800"/>
              <a:t>Contractors have no compromise authority.                         </a:t>
            </a:r>
          </a:p>
          <a:p>
            <a:pPr>
              <a:lnSpc>
                <a:spcPct val="80000"/>
              </a:lnSpc>
            </a:pPr>
            <a:endParaRPr lang="en-US" sz="2800"/>
          </a:p>
          <a:p>
            <a:pPr>
              <a:lnSpc>
                <a:spcPct val="80000"/>
              </a:lnSpc>
            </a:pPr>
            <a:r>
              <a:rPr lang="en-US" sz="2800"/>
              <a:t>CMS must refer every favorable compromise determination of a debt of $100,000.00 or more to the Department of Justice (DOJ) for final determination.</a:t>
            </a:r>
          </a:p>
          <a:p>
            <a:pPr>
              <a:lnSpc>
                <a:spcPct val="80000"/>
              </a:lnSpc>
            </a:pPr>
            <a:endParaRPr lang="en-US" sz="2800"/>
          </a:p>
          <a:p>
            <a:pPr>
              <a:lnSpc>
                <a:spcPct val="8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 calcmode="lin" valueType="num">
                                      <p:cBhvr additive="base">
                                        <p:cTn id="7" dur="500" fill="hold"/>
                                        <p:tgtEl>
                                          <p:spTgt spid="378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78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1">
                                            <p:txEl>
                                              <p:pRg st="2" end="2"/>
                                            </p:txEl>
                                          </p:spTgt>
                                        </p:tgtEl>
                                        <p:attrNameLst>
                                          <p:attrName>style.visibility</p:attrName>
                                        </p:attrNameLst>
                                      </p:cBhvr>
                                      <p:to>
                                        <p:strVal val="visible"/>
                                      </p:to>
                                    </p:set>
                                    <p:anim calcmode="lin" valueType="num">
                                      <p:cBhvr additive="base">
                                        <p:cTn id="13" dur="500" fill="hold"/>
                                        <p:tgtEl>
                                          <p:spTgt spid="37891">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1">
                                            <p:txEl>
                                              <p:pRg st="4" end="4"/>
                                            </p:txEl>
                                          </p:spTgt>
                                        </p:tgtEl>
                                        <p:attrNameLst>
                                          <p:attrName>style.visibility</p:attrName>
                                        </p:attrNameLst>
                                      </p:cBhvr>
                                      <p:to>
                                        <p:strVal val="visible"/>
                                      </p:to>
                                    </p:set>
                                    <p:anim calcmode="lin" valueType="num">
                                      <p:cBhvr additive="base">
                                        <p:cTn id="19" dur="500" fill="hold"/>
                                        <p:tgtEl>
                                          <p:spTgt spid="37891">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1">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p:txBody>
          <a:bodyPr/>
          <a:lstStyle/>
          <a:p>
            <a:r>
              <a:rPr lang="en-US"/>
              <a:t>Compromise -</a:t>
            </a:r>
            <a:r>
              <a:rPr lang="en-US" sz="4000"/>
              <a:t>                              	</a:t>
            </a:r>
            <a:r>
              <a:rPr lang="en-US" sz="4000">
                <a:latin typeface="Showcard Gothic" pitchFamily="82" charset="0"/>
              </a:rPr>
              <a:t>What to Send</a:t>
            </a:r>
            <a:endParaRPr lang="en-US" sz="2800">
              <a:latin typeface="Showcard Gothic" pitchFamily="82" charset="0"/>
            </a:endParaRPr>
          </a:p>
        </p:txBody>
      </p:sp>
      <p:sp>
        <p:nvSpPr>
          <p:cNvPr id="118787" name="Rectangle 3"/>
          <p:cNvSpPr>
            <a:spLocks noGrp="1" noChangeArrowheads="1"/>
          </p:cNvSpPr>
          <p:nvPr>
            <p:ph type="body" idx="1"/>
          </p:nvPr>
        </p:nvSpPr>
        <p:spPr/>
        <p:txBody>
          <a:bodyPr/>
          <a:lstStyle/>
          <a:p>
            <a:pPr>
              <a:lnSpc>
                <a:spcPct val="80000"/>
              </a:lnSpc>
            </a:pPr>
            <a:r>
              <a:rPr lang="en-US" sz="2000"/>
              <a:t>Medicare Beneficiary Full Name, Medicare number, date of incident/ingestion/exposure</a:t>
            </a:r>
          </a:p>
          <a:p>
            <a:pPr>
              <a:lnSpc>
                <a:spcPct val="80000"/>
              </a:lnSpc>
            </a:pPr>
            <a:r>
              <a:rPr lang="en-US" sz="2000"/>
              <a:t>Settlement specifics - a copy of the settlement agreement from the third party showing the total amount of the settlement, signed and dated by your client, and your closing settlement reflecting the actual amount of attorney’s fees and case expenses. </a:t>
            </a:r>
          </a:p>
          <a:p>
            <a:pPr>
              <a:lnSpc>
                <a:spcPct val="80000"/>
              </a:lnSpc>
            </a:pPr>
            <a:r>
              <a:rPr lang="en-US" sz="2000"/>
              <a:t>Valid privacy release or a copy of your representation contract signed by the Medicare beneficiary</a:t>
            </a:r>
          </a:p>
          <a:p>
            <a:pPr>
              <a:lnSpc>
                <a:spcPct val="80000"/>
              </a:lnSpc>
            </a:pPr>
            <a:r>
              <a:rPr lang="en-US" sz="2000"/>
              <a:t>Incident/case related facts which you believe support a favorable decision</a:t>
            </a:r>
          </a:p>
          <a:p>
            <a:pPr>
              <a:lnSpc>
                <a:spcPct val="80000"/>
              </a:lnSpc>
            </a:pPr>
            <a:r>
              <a:rPr lang="en-US" sz="2000"/>
              <a:t>Medicare beneficiary financial information such as monthly income and expenses, assets &amp; debts, documentation of loss of income due to what was claimed and/or released in the settlement, judgment, or award, expenses for widened doorways, ramps, absence of Medigap insurance, and/or other medical out-of-pocket expenses, etc. </a:t>
            </a:r>
          </a:p>
          <a:p>
            <a:pPr>
              <a:lnSpc>
                <a:spcPct val="80000"/>
              </a:lnSpc>
            </a:pPr>
            <a:endParaRPr lang="en-US" sz="200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6000"/>
              <a:t>Confidentiality</a:t>
            </a:r>
            <a:endParaRPr lang="en-US"/>
          </a:p>
        </p:txBody>
      </p:sp>
      <p:sp>
        <p:nvSpPr>
          <p:cNvPr id="40963" name="Rectangle 3"/>
          <p:cNvSpPr>
            <a:spLocks noGrp="1" noChangeArrowheads="1"/>
          </p:cNvSpPr>
          <p:nvPr>
            <p:ph type="body" idx="1"/>
          </p:nvPr>
        </p:nvSpPr>
        <p:spPr/>
        <p:txBody>
          <a:bodyPr/>
          <a:lstStyle/>
          <a:p>
            <a:endParaRPr lang="en-US"/>
          </a:p>
          <a:p>
            <a:r>
              <a:rPr lang="en-US" sz="3600"/>
              <a:t>Confidentiality clauses, while not illegal, are contrary to public policy;  therefore, no agreement may contain such a clause except when DOJ advises that it would be recommended in the course of litigation.</a:t>
            </a: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3">
                                            <p:txEl>
                                              <p:pRg st="1" end="1"/>
                                            </p:txEl>
                                          </p:spTgt>
                                        </p:tgtEl>
                                        <p:attrNameLst>
                                          <p:attrName>style.visibility</p:attrName>
                                        </p:attrNameLst>
                                      </p:cBhvr>
                                      <p:to>
                                        <p:strVal val="visible"/>
                                      </p:to>
                                    </p:set>
                                    <p:anim calcmode="lin" valueType="num">
                                      <p:cBhvr additive="base">
                                        <p:cTn id="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96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990600" y="381000"/>
            <a:ext cx="7772400" cy="1143000"/>
          </a:xfrm>
        </p:spPr>
        <p:txBody>
          <a:bodyPr/>
          <a:lstStyle/>
          <a:p>
            <a:pPr algn="ctr"/>
            <a:r>
              <a:rPr lang="en-US" sz="3600"/>
              <a:t>Future Medicals</a:t>
            </a:r>
            <a:r>
              <a:rPr lang="en-US" sz="4000"/>
              <a:t>                        </a:t>
            </a:r>
            <a:r>
              <a:rPr lang="en-US" sz="3600"/>
              <a:t>Liability &amp; Workers’ Compensation</a:t>
            </a:r>
          </a:p>
        </p:txBody>
      </p:sp>
      <p:sp>
        <p:nvSpPr>
          <p:cNvPr id="106507" name="Rectangle 11"/>
          <p:cNvSpPr>
            <a:spLocks noGrp="1" noChangeArrowheads="1"/>
          </p:cNvSpPr>
          <p:nvPr>
            <p:ph type="body" sz="half" idx="2"/>
          </p:nvPr>
        </p:nvSpPr>
        <p:spPr>
          <a:xfrm>
            <a:off x="4876800" y="2362200"/>
            <a:ext cx="3810000" cy="3505200"/>
          </a:xfrm>
        </p:spPr>
        <p:txBody>
          <a:bodyPr/>
          <a:lstStyle/>
          <a:p>
            <a:pPr>
              <a:lnSpc>
                <a:spcPct val="80000"/>
              </a:lnSpc>
            </a:pPr>
            <a:r>
              <a:rPr lang="en-US" sz="2000"/>
              <a:t>Medicare must be protected any time a Medicare beneficiary recovers for future medicals.    </a:t>
            </a:r>
          </a:p>
          <a:p>
            <a:pPr>
              <a:lnSpc>
                <a:spcPct val="80000"/>
              </a:lnSpc>
            </a:pPr>
            <a:endParaRPr lang="en-US" sz="2000"/>
          </a:p>
          <a:p>
            <a:pPr>
              <a:lnSpc>
                <a:spcPct val="80000"/>
              </a:lnSpc>
            </a:pPr>
            <a:r>
              <a:rPr lang="en-US" sz="2000"/>
              <a:t>There is no formal CMS review process in the liability arena as there is for Worker’ Compensation.  </a:t>
            </a:r>
            <a:r>
              <a:rPr lang="en-US" sz="2000" b="1"/>
              <a:t>However, </a:t>
            </a:r>
            <a:r>
              <a:rPr lang="en-US" sz="2000"/>
              <a:t>CMS does expect the funds to be exhausted on Medicare covered services before Medicare is ever billed.  </a:t>
            </a:r>
          </a:p>
        </p:txBody>
      </p:sp>
      <p:pic>
        <p:nvPicPr>
          <p:cNvPr id="106508" name="Picture 12" descr="MCj02997010000[1]"/>
          <p:cNvPicPr>
            <a:picLocks noGrp="1" noChangeAspect="1" noChangeArrowheads="1"/>
          </p:cNvPicPr>
          <p:nvPr>
            <p:ph sz="half" idx="1"/>
          </p:nvPr>
        </p:nvPicPr>
        <p:blipFill>
          <a:blip r:embed="rId2"/>
          <a:srcRect/>
          <a:stretch>
            <a:fillRect/>
          </a:stretch>
        </p:blipFill>
        <p:spPr>
          <a:xfrm>
            <a:off x="1193800" y="2362200"/>
            <a:ext cx="3062288" cy="34290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a:r>
              <a:rPr lang="en-US"/>
              <a:t>Medicare Set-Asides - - -</a:t>
            </a:r>
          </a:p>
        </p:txBody>
      </p:sp>
      <p:sp>
        <p:nvSpPr>
          <p:cNvPr id="98307" name="Rectangle 3"/>
          <p:cNvSpPr>
            <a:spLocks noGrp="1" noChangeArrowheads="1"/>
          </p:cNvSpPr>
          <p:nvPr>
            <p:ph type="body" idx="1"/>
          </p:nvPr>
        </p:nvSpPr>
        <p:spPr>
          <a:xfrm>
            <a:off x="990600" y="1828800"/>
            <a:ext cx="7696200" cy="4648200"/>
          </a:xfrm>
        </p:spPr>
        <p:txBody>
          <a:bodyPr/>
          <a:lstStyle/>
          <a:p>
            <a:pPr>
              <a:lnSpc>
                <a:spcPct val="80000"/>
              </a:lnSpc>
            </a:pPr>
            <a:r>
              <a:rPr lang="en-US" sz="2400"/>
              <a:t>Section 1862(b)(2)(A)(ii) of the Social Security Act precludes Medicare payment for services to the extent that payment has been made or can reasonably be expected to be made promptly under liability insurance. This also governs Workers’ Compensation.   42 CFR 411.50 defines liability insurance.  Anytime a settlement, judgment or award provides funds for future medical services, it can reasonably be expected that those funds are available to pay for </a:t>
            </a:r>
            <a:r>
              <a:rPr lang="en-US" sz="2400" u="sng"/>
              <a:t>Medicare covered</a:t>
            </a:r>
            <a:r>
              <a:rPr lang="en-US" sz="2400"/>
              <a:t> future services </a:t>
            </a:r>
            <a:r>
              <a:rPr lang="en-US" sz="2400" b="1" u="sng"/>
              <a:t>related to what was claimed and/or released in the settlement, judgment, or award</a:t>
            </a:r>
            <a:r>
              <a:rPr lang="en-US" sz="2400"/>
              <a:t>.  Thus, Medicare should not be billed for future services until those funds are exhausted by payments to providers for services that would otherwise be covered by Medicare.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90600" y="228600"/>
            <a:ext cx="7772400" cy="1143000"/>
          </a:xfrm>
        </p:spPr>
        <p:txBody>
          <a:bodyPr/>
          <a:lstStyle/>
          <a:p>
            <a:pPr algn="ctr"/>
            <a:r>
              <a:rPr lang="en-US"/>
              <a:t>Medicare Set-Asides - - - </a:t>
            </a:r>
          </a:p>
        </p:txBody>
      </p:sp>
      <p:sp>
        <p:nvSpPr>
          <p:cNvPr id="99331" name="Rectangle 3"/>
          <p:cNvSpPr>
            <a:spLocks noGrp="1" noChangeArrowheads="1"/>
          </p:cNvSpPr>
          <p:nvPr>
            <p:ph type="body" idx="1"/>
          </p:nvPr>
        </p:nvSpPr>
        <p:spPr>
          <a:xfrm>
            <a:off x="990600" y="1524000"/>
            <a:ext cx="7772400" cy="4419600"/>
          </a:xfrm>
        </p:spPr>
        <p:txBody>
          <a:bodyPr/>
          <a:lstStyle/>
          <a:p>
            <a:pPr>
              <a:lnSpc>
                <a:spcPct val="80000"/>
              </a:lnSpc>
            </a:pPr>
            <a:r>
              <a:rPr lang="en-US" sz="3600"/>
              <a:t>The fact that a settlement/judgment/award does not specify payment for future medical services does not mean that they are not funded.  </a:t>
            </a:r>
          </a:p>
          <a:p>
            <a:pPr>
              <a:lnSpc>
                <a:spcPct val="80000"/>
              </a:lnSpc>
              <a:buFont typeface="Monotype Sorts" pitchFamily="2" charset="2"/>
              <a:buNone/>
            </a:pPr>
            <a:endParaRPr lang="en-US" sz="3600"/>
          </a:p>
          <a:p>
            <a:pPr>
              <a:lnSpc>
                <a:spcPct val="80000"/>
              </a:lnSpc>
            </a:pPr>
            <a:r>
              <a:rPr lang="en-US" sz="3600"/>
              <a:t>The fact that the agreement designates the entire amount for pain and suffering does not mean that future medicals are not funded.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a:t>Medicare Set-Asides - - - Cont.</a:t>
            </a:r>
          </a:p>
        </p:txBody>
      </p:sp>
      <p:sp>
        <p:nvSpPr>
          <p:cNvPr id="119811" name="Rectangle 3"/>
          <p:cNvSpPr>
            <a:spLocks noGrp="1" noChangeArrowheads="1"/>
          </p:cNvSpPr>
          <p:nvPr>
            <p:ph type="body" idx="1"/>
          </p:nvPr>
        </p:nvSpPr>
        <p:spPr/>
        <p:txBody>
          <a:bodyPr/>
          <a:lstStyle/>
          <a:p>
            <a:pPr>
              <a:lnSpc>
                <a:spcPct val="90000"/>
              </a:lnSpc>
            </a:pPr>
            <a:r>
              <a:rPr lang="en-US" sz="2400"/>
              <a:t>While it is Medicare’s position that counsel should certainly know whether or not their recovery provides for future medicals, simply recovers policy limits, etc, we are frequently asked how one would ‘know’.     Consider the following examples as a guide for determining whether or not settlement funds must be used to protect Medicare’s interest on any otherwise Medicare covered, case related, future medical services.  Does the case involve a catastrophic injury or illness?  Is there a Life Care Plan or similar document?  Does the case involve any aspect of Workers’ Compensation?  This list is by no means all inclusive .</a:t>
            </a:r>
          </a:p>
          <a:p>
            <a:pPr>
              <a:lnSpc>
                <a:spcPct val="90000"/>
              </a:lnSpc>
            </a:pPr>
            <a:endParaRPr lang="en-US"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US"/>
              <a:t>Legal Authority for Recovery</a:t>
            </a:r>
          </a:p>
        </p:txBody>
      </p:sp>
      <p:sp>
        <p:nvSpPr>
          <p:cNvPr id="66563" name="Rectangle 3"/>
          <p:cNvSpPr>
            <a:spLocks noGrp="1" noChangeArrowheads="1"/>
          </p:cNvSpPr>
          <p:nvPr>
            <p:ph type="body" idx="1"/>
          </p:nvPr>
        </p:nvSpPr>
        <p:spPr/>
        <p:txBody>
          <a:bodyPr/>
          <a:lstStyle/>
          <a:p>
            <a:pPr>
              <a:lnSpc>
                <a:spcPct val="90000"/>
              </a:lnSpc>
            </a:pPr>
            <a:r>
              <a:rPr lang="en-US" sz="2800"/>
              <a:t>Section 1862(b)-(2)(A)(ii) of the Social Security Act</a:t>
            </a:r>
          </a:p>
          <a:p>
            <a:pPr>
              <a:lnSpc>
                <a:spcPct val="90000"/>
              </a:lnSpc>
            </a:pPr>
            <a:r>
              <a:rPr lang="en-US" sz="2800"/>
              <a:t>Medicare Prescription Drug and Modernization Act of 2003</a:t>
            </a:r>
          </a:p>
          <a:p>
            <a:pPr>
              <a:lnSpc>
                <a:spcPct val="90000"/>
              </a:lnSpc>
            </a:pPr>
            <a:r>
              <a:rPr lang="en-US" sz="2800"/>
              <a:t>42 CFR 411</a:t>
            </a:r>
          </a:p>
          <a:p>
            <a:pPr lvl="1">
              <a:lnSpc>
                <a:spcPct val="90000"/>
              </a:lnSpc>
            </a:pPr>
            <a:r>
              <a:rPr lang="en-US" sz="2400"/>
              <a:t>42 CFR 411.20</a:t>
            </a:r>
          </a:p>
          <a:p>
            <a:pPr lvl="1">
              <a:lnSpc>
                <a:spcPct val="90000"/>
              </a:lnSpc>
            </a:pPr>
            <a:r>
              <a:rPr lang="en-US" sz="2400"/>
              <a:t>42 CFR 411.100</a:t>
            </a:r>
          </a:p>
          <a:p>
            <a:pPr lvl="1">
              <a:lnSpc>
                <a:spcPct val="90000"/>
              </a:lnSpc>
            </a:pPr>
            <a:r>
              <a:rPr lang="en-US" sz="2400"/>
              <a:t>42 CFR 411.170</a:t>
            </a:r>
          </a:p>
          <a:p>
            <a:pPr lvl="1">
              <a:lnSpc>
                <a:spcPct val="90000"/>
              </a:lnSpc>
            </a:pPr>
            <a:r>
              <a:rPr lang="en-US" sz="2400"/>
              <a:t>42 CFR 411.200</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r>
              <a:rPr lang="en-US"/>
              <a:t>Medicare Set-Asides - - - </a:t>
            </a:r>
          </a:p>
        </p:txBody>
      </p:sp>
      <p:sp>
        <p:nvSpPr>
          <p:cNvPr id="105475" name="Rectangle 3"/>
          <p:cNvSpPr>
            <a:spLocks noGrp="1" noChangeArrowheads="1"/>
          </p:cNvSpPr>
          <p:nvPr>
            <p:ph type="body" idx="1"/>
          </p:nvPr>
        </p:nvSpPr>
        <p:spPr/>
        <p:txBody>
          <a:bodyPr/>
          <a:lstStyle/>
          <a:p>
            <a:pPr>
              <a:lnSpc>
                <a:spcPct val="80000"/>
              </a:lnSpc>
            </a:pPr>
            <a:r>
              <a:rPr lang="en-US" sz="2400"/>
              <a:t>We use the phrase “case related” because we consider more than just services related to the actual injury/illness which is the basis of the case.  Because the law precludes Medicare payment for services to the extent that payment has been made or can reasonably be expected to be made promptly under liability insurance, Medicare’s right of recovery, and the prohibition from billing Medicare for future services, extends to all those services </a:t>
            </a:r>
            <a:r>
              <a:rPr lang="en-US" sz="2400" u="sng"/>
              <a:t>related to what was claimed and/or released in the settlement, judgment, or award.</a:t>
            </a:r>
            <a:r>
              <a:rPr lang="en-US" sz="2400"/>
              <a:t>  Medicare’s payment for those same past services is recoverable and payment for those future services is precluded by Section 1862(b)(2)(A)(ii) of the Social Security Act.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p:txBody>
          <a:bodyPr/>
          <a:lstStyle/>
          <a:p>
            <a:r>
              <a:rPr lang="en-US"/>
              <a:t>Otherwise Medicare Covered</a:t>
            </a:r>
          </a:p>
        </p:txBody>
      </p:sp>
      <p:sp>
        <p:nvSpPr>
          <p:cNvPr id="120835" name="Rectangle 3"/>
          <p:cNvSpPr>
            <a:spLocks noGrp="1" noChangeArrowheads="1"/>
          </p:cNvSpPr>
          <p:nvPr>
            <p:ph type="body" idx="1"/>
          </p:nvPr>
        </p:nvSpPr>
        <p:spPr/>
        <p:txBody>
          <a:bodyPr/>
          <a:lstStyle/>
          <a:p>
            <a:r>
              <a:rPr lang="en-US"/>
              <a:t>“Otherwise covered” means that the funds must be used to pay for only those services Medicare would cover so there is a savings to the Medicare trust fund.  For example, Medicare does not pay for bathroom grab bars, handicapped vans, garage door openers or spas so use of the funds for those items is inappropriate.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algn="ctr"/>
            <a:r>
              <a:rPr lang="en-US" sz="4000"/>
              <a:t>Medicare Set-Asides                       </a:t>
            </a:r>
            <a:r>
              <a:rPr lang="en-US" sz="4000">
                <a:latin typeface="Showcard Gothic" pitchFamily="82" charset="0"/>
              </a:rPr>
              <a:t>In Liability Cases</a:t>
            </a:r>
          </a:p>
        </p:txBody>
      </p:sp>
      <p:sp>
        <p:nvSpPr>
          <p:cNvPr id="108547" name="Rectangle 3"/>
          <p:cNvSpPr>
            <a:spLocks noGrp="1" noChangeArrowheads="1"/>
          </p:cNvSpPr>
          <p:nvPr>
            <p:ph type="body" idx="1"/>
          </p:nvPr>
        </p:nvSpPr>
        <p:spPr>
          <a:xfrm>
            <a:off x="990600" y="1828800"/>
            <a:ext cx="7772400" cy="4572000"/>
          </a:xfrm>
        </p:spPr>
        <p:txBody>
          <a:bodyPr/>
          <a:lstStyle/>
          <a:p>
            <a:pPr>
              <a:lnSpc>
                <a:spcPct val="80000"/>
              </a:lnSpc>
            </a:pPr>
            <a:r>
              <a:rPr lang="en-US" sz="2000"/>
              <a:t>At this time, the Centers for Medicare &amp; Medicaid Services (CMS) is not soliciting cases solely because of the language provided in a general release. CMS does not review or sign off on counsel’s determination of the amount to be held to protect the Trust Fund in most cases. We do however urge counsel to consider this issue when settling a case and recommend that their determination as to whether or not their case provided recovery funds for future medicals be documented in their records.   Should they determine that future services are funded, those dollars must be used to pay for future otherwise Medicare covered case related services.</a:t>
            </a:r>
          </a:p>
          <a:p>
            <a:pPr>
              <a:lnSpc>
                <a:spcPct val="80000"/>
              </a:lnSpc>
            </a:pPr>
            <a:r>
              <a:rPr lang="en-US" sz="2000"/>
              <a:t>There is no formal CMS review process in the liability arena as there is for Worker’ Compensation.  </a:t>
            </a:r>
          </a:p>
          <a:p>
            <a:pPr>
              <a:lnSpc>
                <a:spcPct val="80000"/>
              </a:lnSpc>
            </a:pPr>
            <a:r>
              <a:rPr lang="en-US" sz="2000"/>
              <a:t>On rare occasions, when the recovery is large enough, or other unusual facts exist within the case, this CMS Regional Office will review the settlement and help make a determination on the amount to be available for future services.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a:r>
              <a:rPr lang="en-US"/>
              <a:t>Interest</a:t>
            </a:r>
          </a:p>
        </p:txBody>
      </p:sp>
      <p:sp>
        <p:nvSpPr>
          <p:cNvPr id="41987" name="Rectangle 3"/>
          <p:cNvSpPr>
            <a:spLocks noGrp="1" noChangeArrowheads="1"/>
          </p:cNvSpPr>
          <p:nvPr>
            <p:ph type="body" idx="1"/>
          </p:nvPr>
        </p:nvSpPr>
        <p:spPr/>
        <p:txBody>
          <a:bodyPr/>
          <a:lstStyle/>
          <a:p>
            <a:r>
              <a:rPr lang="en-US"/>
              <a:t>Remember, interest accrues on amount owed Medicare after 60 days of settlement.  45 CFR §30.13, 30.14(a)</a:t>
            </a:r>
          </a:p>
          <a:p>
            <a:pPr>
              <a:buFont typeface="Monotype Sorts" pitchFamily="2" charset="2"/>
              <a:buNone/>
            </a:pPr>
            <a:r>
              <a:rPr lang="en-US"/>
              <a:t>	42 CFR §411.24(h)</a:t>
            </a:r>
          </a:p>
          <a:p>
            <a:pPr>
              <a:buFont typeface="Monotype Sorts" pitchFamily="2" charset="2"/>
              <a:buNone/>
            </a:pPr>
            <a:r>
              <a:rPr lang="en-US"/>
              <a:t>	      Consider the impact of interest on decision to pursue a waiver or compromise.</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990600" y="304800"/>
            <a:ext cx="7772400" cy="1143000"/>
          </a:xfrm>
        </p:spPr>
        <p:txBody>
          <a:bodyPr/>
          <a:lstStyle/>
          <a:p>
            <a:pPr algn="ctr"/>
            <a:r>
              <a:rPr lang="en-US">
                <a:latin typeface="Showcard Gothic" pitchFamily="82" charset="0"/>
              </a:rPr>
              <a:t>I Didn’t Know My Client Had Medicare</a:t>
            </a:r>
            <a:r>
              <a:rPr lang="en-US"/>
              <a:t> </a:t>
            </a:r>
          </a:p>
        </p:txBody>
      </p:sp>
      <p:sp>
        <p:nvSpPr>
          <p:cNvPr id="53252" name="Rectangle 4"/>
          <p:cNvSpPr>
            <a:spLocks noGrp="1" noChangeArrowheads="1"/>
          </p:cNvSpPr>
          <p:nvPr>
            <p:ph type="body" sz="half" idx="2"/>
          </p:nvPr>
        </p:nvSpPr>
        <p:spPr/>
        <p:txBody>
          <a:bodyPr/>
          <a:lstStyle/>
          <a:p>
            <a:pPr>
              <a:buFont typeface="Monotype Sorts" pitchFamily="2" charset="2"/>
              <a:buNone/>
            </a:pPr>
            <a:r>
              <a:rPr lang="en-US" sz="2800" u="sng"/>
              <a:t>Suspect Medicare’s Involvement</a:t>
            </a:r>
          </a:p>
          <a:p>
            <a:r>
              <a:rPr lang="en-US" sz="2800"/>
              <a:t>Any time your client is 65+</a:t>
            </a:r>
          </a:p>
          <a:p>
            <a:r>
              <a:rPr lang="en-US" sz="2800"/>
              <a:t>Any time your client is disabled</a:t>
            </a:r>
          </a:p>
        </p:txBody>
      </p:sp>
      <p:pic>
        <p:nvPicPr>
          <p:cNvPr id="53257" name="Picture 9" descr="MPj04070070000[1]"/>
          <p:cNvPicPr>
            <a:picLocks noChangeAspect="1" noChangeArrowheads="1"/>
          </p:cNvPicPr>
          <p:nvPr>
            <p:ph sz="half" idx="1"/>
          </p:nvPr>
        </p:nvPicPr>
        <p:blipFill>
          <a:blip r:embed="rId2"/>
          <a:srcRect/>
          <a:stretch>
            <a:fillRect/>
          </a:stretch>
        </p:blipFill>
        <p:spPr>
          <a:xfrm>
            <a:off x="990600" y="1600200"/>
            <a:ext cx="3303588" cy="4953000"/>
          </a:xfrm>
          <a:noFill/>
          <a:ln/>
        </p:spPr>
      </p:pic>
      <p:pic>
        <p:nvPicPr>
          <p:cNvPr id="53266" name="Picture 18" descr="MPj03998230000[1]"/>
          <p:cNvPicPr>
            <a:picLocks noChangeAspect="1" noChangeArrowheads="1"/>
          </p:cNvPicPr>
          <p:nvPr/>
        </p:nvPicPr>
        <p:blipFill>
          <a:blip r:embed="rId3" cstate="print"/>
          <a:srcRect/>
          <a:stretch>
            <a:fillRect/>
          </a:stretch>
        </p:blipFill>
        <p:spPr bwMode="auto">
          <a:xfrm>
            <a:off x="6781800" y="4267200"/>
            <a:ext cx="1728788" cy="2590800"/>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algn="ctr"/>
            <a:r>
              <a:rPr lang="en-US"/>
              <a:t>Who Else?</a:t>
            </a:r>
          </a:p>
        </p:txBody>
      </p:sp>
      <p:sp>
        <p:nvSpPr>
          <p:cNvPr id="116739" name="Rectangle 3"/>
          <p:cNvSpPr>
            <a:spLocks noGrp="1" noChangeArrowheads="1"/>
          </p:cNvSpPr>
          <p:nvPr>
            <p:ph type="body" idx="1"/>
          </p:nvPr>
        </p:nvSpPr>
        <p:spPr>
          <a:xfrm>
            <a:off x="914400" y="1676400"/>
            <a:ext cx="7772400" cy="4114800"/>
          </a:xfrm>
        </p:spPr>
        <p:txBody>
          <a:bodyPr/>
          <a:lstStyle/>
          <a:p>
            <a:r>
              <a:rPr lang="en-US" sz="4000"/>
              <a:t>Medicare Managed Care Plans</a:t>
            </a:r>
          </a:p>
          <a:p>
            <a:r>
              <a:rPr lang="en-US" sz="4000"/>
              <a:t>Part D Prescription Drug Coverage</a:t>
            </a:r>
          </a:p>
          <a:p>
            <a:endParaRPr lang="en-US" sz="2800"/>
          </a:p>
          <a:p>
            <a:pPr>
              <a:buFont typeface="Monotype Sorts" pitchFamily="2" charset="2"/>
              <a:buNone/>
            </a:pPr>
            <a:r>
              <a:rPr lang="en-US" sz="2800"/>
              <a:t>	If the Medicare beneficiary is enrolled in either you should contact that plan apart from your notice to COBC to determine their recovery interest.</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ctrTitle"/>
          </p:nvPr>
        </p:nvSpPr>
        <p:spPr>
          <a:xfrm>
            <a:off x="838200" y="533400"/>
            <a:ext cx="7772400" cy="1143000"/>
          </a:xfrm>
        </p:spPr>
        <p:txBody>
          <a:bodyPr/>
          <a:lstStyle/>
          <a:p>
            <a:r>
              <a:rPr lang="en-US" sz="4000"/>
              <a:t>Coordination of Benefits Contractor</a:t>
            </a:r>
            <a:endParaRPr lang="en-US"/>
          </a:p>
        </p:txBody>
      </p:sp>
      <p:sp>
        <p:nvSpPr>
          <p:cNvPr id="44035" name="Rectangle 3"/>
          <p:cNvSpPr>
            <a:spLocks noGrp="1" noChangeArrowheads="1"/>
          </p:cNvSpPr>
          <p:nvPr>
            <p:ph type="subTitle" idx="1"/>
          </p:nvPr>
        </p:nvSpPr>
        <p:spPr>
          <a:xfrm>
            <a:off x="1447800" y="2209800"/>
            <a:ext cx="6400800" cy="1752600"/>
          </a:xfrm>
        </p:spPr>
        <p:txBody>
          <a:bodyPr/>
          <a:lstStyle/>
          <a:p>
            <a:r>
              <a:rPr lang="en-US">
                <a:solidFill>
                  <a:schemeClr val="tx1"/>
                </a:solidFill>
              </a:rPr>
              <a:t>Medicare - COB</a:t>
            </a:r>
          </a:p>
          <a:p>
            <a:r>
              <a:rPr lang="en-US">
                <a:solidFill>
                  <a:schemeClr val="tx1"/>
                </a:solidFill>
              </a:rPr>
              <a:t>MSP Claims Investigation Project</a:t>
            </a:r>
          </a:p>
          <a:p>
            <a:r>
              <a:rPr lang="en-US">
                <a:solidFill>
                  <a:schemeClr val="tx1"/>
                </a:solidFill>
              </a:rPr>
              <a:t>P.O. Box 5041</a:t>
            </a:r>
          </a:p>
          <a:p>
            <a:r>
              <a:rPr lang="en-US">
                <a:solidFill>
                  <a:schemeClr val="tx1"/>
                </a:solidFill>
              </a:rPr>
              <a:t>New York, NY 10274-0125</a:t>
            </a:r>
          </a:p>
          <a:p>
            <a:r>
              <a:rPr lang="en-US" b="1">
                <a:solidFill>
                  <a:schemeClr val="tx1"/>
                </a:solidFill>
                <a:latin typeface="Arial Bold" pitchFamily="34" charset="0"/>
              </a:rPr>
              <a:t>voice (800) 999-1118</a:t>
            </a:r>
          </a:p>
          <a:p>
            <a:r>
              <a:rPr lang="en-US">
                <a:solidFill>
                  <a:schemeClr val="tx1"/>
                </a:solidFill>
              </a:rPr>
              <a:t>fax (646) 458-6760 or 6762</a:t>
            </a:r>
          </a:p>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a:r>
              <a:rPr lang="en-US"/>
              <a:t>MSPRC</a:t>
            </a:r>
          </a:p>
        </p:txBody>
      </p:sp>
      <p:sp>
        <p:nvSpPr>
          <p:cNvPr id="111619" name="Rectangle 3"/>
          <p:cNvSpPr>
            <a:spLocks noGrp="1" noChangeArrowheads="1"/>
          </p:cNvSpPr>
          <p:nvPr>
            <p:ph type="body" idx="1"/>
          </p:nvPr>
        </p:nvSpPr>
        <p:spPr/>
        <p:txBody>
          <a:bodyPr/>
          <a:lstStyle/>
          <a:p>
            <a:r>
              <a:rPr lang="en-US" sz="2000" b="1"/>
              <a:t>MSPRC Auto, No-Fault &amp; Liability</a:t>
            </a:r>
          </a:p>
          <a:p>
            <a:pPr>
              <a:buFont typeface="Monotype Sorts" pitchFamily="2" charset="2"/>
              <a:buNone/>
            </a:pPr>
            <a:r>
              <a:rPr lang="en-US" sz="2000"/>
              <a:t>	Detroit, MI 48232-3828</a:t>
            </a:r>
          </a:p>
          <a:p>
            <a:pPr>
              <a:buFont typeface="Monotype Sorts" pitchFamily="2" charset="2"/>
              <a:buNone/>
            </a:pPr>
            <a:r>
              <a:rPr lang="en-US" sz="2000"/>
              <a:t>	P. O. Box 33828	(866) MSP-RC20     (866) 677-7220</a:t>
            </a:r>
          </a:p>
          <a:p>
            <a:endParaRPr lang="en-US" sz="2000"/>
          </a:p>
          <a:p>
            <a:r>
              <a:rPr lang="en-US" sz="2000" b="1"/>
              <a:t>MSPRC Workers’ Compensation</a:t>
            </a:r>
          </a:p>
          <a:p>
            <a:pPr>
              <a:buFont typeface="Monotype Sorts" pitchFamily="2" charset="2"/>
              <a:buNone/>
            </a:pPr>
            <a:r>
              <a:rPr lang="en-US" sz="2000"/>
              <a:t>	P. O. Box 33831</a:t>
            </a:r>
          </a:p>
          <a:p>
            <a:pPr>
              <a:buFont typeface="Monotype Sorts" pitchFamily="2" charset="2"/>
              <a:buNone/>
            </a:pPr>
            <a:r>
              <a:rPr lang="en-US" sz="2000"/>
              <a:t>	Detroit, MI 48232-3831</a:t>
            </a:r>
          </a:p>
          <a:p>
            <a:pPr>
              <a:buFont typeface="Monotype Sorts" pitchFamily="2" charset="2"/>
              <a:buNone/>
            </a:pPr>
            <a:endParaRPr lang="en-US" sz="2000"/>
          </a:p>
          <a:p>
            <a:r>
              <a:rPr lang="en-US" sz="2000" b="1"/>
              <a:t>MSPRC GHP</a:t>
            </a:r>
          </a:p>
          <a:p>
            <a:pPr>
              <a:buFont typeface="Monotype Sorts" pitchFamily="2" charset="2"/>
              <a:buNone/>
            </a:pPr>
            <a:r>
              <a:rPr lang="en-US" sz="2000"/>
              <a:t>	P. O. Box 33829</a:t>
            </a:r>
          </a:p>
          <a:p>
            <a:pPr>
              <a:buFont typeface="Monotype Sorts" pitchFamily="2" charset="2"/>
              <a:buNone/>
            </a:pPr>
            <a:r>
              <a:rPr lang="en-US" sz="2000"/>
              <a:t>	Detroit, MI 48232-3829</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r>
              <a:rPr lang="en-US"/>
              <a:t>For More Information:</a:t>
            </a:r>
          </a:p>
        </p:txBody>
      </p:sp>
      <p:sp>
        <p:nvSpPr>
          <p:cNvPr id="121859" name="Rectangle 3"/>
          <p:cNvSpPr>
            <a:spLocks noGrp="1" noChangeArrowheads="1"/>
          </p:cNvSpPr>
          <p:nvPr>
            <p:ph type="body" idx="1"/>
          </p:nvPr>
        </p:nvSpPr>
        <p:spPr/>
        <p:txBody>
          <a:bodyPr/>
          <a:lstStyle/>
          <a:p>
            <a:pPr algn="ctr">
              <a:buFont typeface="Monotype Sorts" pitchFamily="2" charset="2"/>
              <a:buNone/>
            </a:pPr>
            <a:r>
              <a:rPr lang="en-US" sz="4400" b="1">
                <a:hlinkClick r:id="rId2"/>
              </a:rPr>
              <a:t>www.medicare.gov/</a:t>
            </a:r>
            <a:endParaRPr lang="en-US" sz="4400" b="1"/>
          </a:p>
          <a:p>
            <a:pPr algn="ctr">
              <a:buFont typeface="Monotype Sorts" pitchFamily="2" charset="2"/>
              <a:buNone/>
            </a:pPr>
            <a:r>
              <a:rPr lang="en-US" sz="4400" b="1"/>
              <a:t>www.cms.hhs.gov/</a:t>
            </a:r>
          </a:p>
          <a:p>
            <a:endParaRPr lang="en-US" b="1"/>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1028"/>
          <p:cNvSpPr>
            <a:spLocks noGrp="1" noChangeArrowheads="1"/>
          </p:cNvSpPr>
          <p:nvPr>
            <p:ph type="title"/>
          </p:nvPr>
        </p:nvSpPr>
        <p:spPr/>
        <p:txBody>
          <a:bodyPr/>
          <a:lstStyle/>
          <a:p>
            <a:r>
              <a:rPr lang="en-US"/>
              <a:t>CMS Contact Information</a:t>
            </a:r>
          </a:p>
        </p:txBody>
      </p:sp>
      <p:sp>
        <p:nvSpPr>
          <p:cNvPr id="74757" name="Rectangle 1029"/>
          <p:cNvSpPr>
            <a:spLocks noGrp="1" noChangeArrowheads="1"/>
          </p:cNvSpPr>
          <p:nvPr>
            <p:ph type="body" idx="1"/>
          </p:nvPr>
        </p:nvSpPr>
        <p:spPr/>
        <p:txBody>
          <a:bodyPr/>
          <a:lstStyle/>
          <a:p>
            <a:r>
              <a:rPr lang="en-US"/>
              <a:t>Liability/No-Fault/Workers’ Compensation</a:t>
            </a:r>
          </a:p>
          <a:p>
            <a:pPr>
              <a:buFont typeface="Monotype Sorts" pitchFamily="2" charset="2"/>
              <a:buNone/>
            </a:pPr>
            <a:r>
              <a:rPr lang="en-US"/>
              <a:t>		Sally Stalcup   (214) 767-6415</a:t>
            </a:r>
          </a:p>
          <a:p>
            <a:pPr>
              <a:buFont typeface="Monotype Sorts" pitchFamily="2" charset="2"/>
              <a:buNone/>
            </a:pPr>
            <a:endParaRPr lang="en-US"/>
          </a:p>
          <a:p>
            <a:r>
              <a:rPr lang="en-US"/>
              <a:t>Workers’ Compensation lead/Older Worker</a:t>
            </a:r>
          </a:p>
          <a:p>
            <a:pPr>
              <a:buFont typeface="Monotype Sorts" pitchFamily="2" charset="2"/>
              <a:buNone/>
            </a:pPr>
            <a:r>
              <a:rPr lang="en-US"/>
              <a:t>		Lindsey Kittrell  (214) 767-4418</a:t>
            </a:r>
          </a:p>
          <a:p>
            <a:pPr>
              <a:buFont typeface="Monotype Sorts" pitchFamily="2" charset="2"/>
              <a:buNone/>
            </a:pPr>
            <a:r>
              <a:rPr lang="en-US"/>
              <a:t> </a:t>
            </a:r>
          </a:p>
          <a:p>
            <a:pPr>
              <a:buFont typeface="Monotype Sorts" pitchFamily="2" charset="2"/>
              <a:buNone/>
            </a:pPr>
            <a:endParaRPr lang="en-US"/>
          </a:p>
          <a:p>
            <a:pPr lvl="1">
              <a:buFontTx/>
              <a:buNone/>
            </a:pP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pPr algn="ctr"/>
            <a:r>
              <a:rPr lang="en-US"/>
              <a:t>MSP Resources</a:t>
            </a:r>
          </a:p>
        </p:txBody>
      </p:sp>
      <p:sp>
        <p:nvSpPr>
          <p:cNvPr id="91139" name="Rectangle 3"/>
          <p:cNvSpPr>
            <a:spLocks noGrp="1" noChangeArrowheads="1"/>
          </p:cNvSpPr>
          <p:nvPr>
            <p:ph type="body" idx="1"/>
          </p:nvPr>
        </p:nvSpPr>
        <p:spPr/>
        <p:txBody>
          <a:bodyPr/>
          <a:lstStyle/>
          <a:p>
            <a:pPr>
              <a:lnSpc>
                <a:spcPct val="80000"/>
              </a:lnSpc>
            </a:pPr>
            <a:r>
              <a:rPr kumimoji="0" lang="en-US" sz="1000" b="1"/>
              <a:t>Section 1862 (42 U.S. C. 1395y) of the Social Security Act  (the "Act").</a:t>
            </a:r>
          </a:p>
          <a:p>
            <a:pPr>
              <a:lnSpc>
                <a:spcPct val="80000"/>
              </a:lnSpc>
            </a:pPr>
            <a:r>
              <a:rPr kumimoji="0" lang="en-US" sz="1000" b="1"/>
              <a:t>Section 1870 of the Act, Overpayment on Behalf of Individuals and Settlement of Claims for Benefits on Behalf of Deceased Individual</a:t>
            </a:r>
          </a:p>
          <a:p>
            <a:pPr>
              <a:lnSpc>
                <a:spcPct val="80000"/>
              </a:lnSpc>
            </a:pPr>
            <a:r>
              <a:rPr kumimoji="0" lang="en-US" sz="1000" b="1"/>
              <a:t>REGULATIONS:</a:t>
            </a:r>
          </a:p>
          <a:p>
            <a:pPr>
              <a:lnSpc>
                <a:spcPct val="80000"/>
              </a:lnSpc>
            </a:pPr>
            <a:r>
              <a:rPr kumimoji="0" lang="en-US" sz="1000" b="1"/>
              <a:t>42 CFR Part 405, 405.900's</a:t>
            </a:r>
          </a:p>
          <a:p>
            <a:pPr>
              <a:lnSpc>
                <a:spcPct val="80000"/>
              </a:lnSpc>
            </a:pPr>
            <a:r>
              <a:rPr kumimoji="0" lang="en-US" sz="1000" b="1"/>
              <a:t>42 CFR Part 411, Exclusions from Medicare and Limitations on Medicare Payment, Subparts B-H</a:t>
            </a:r>
          </a:p>
          <a:p>
            <a:pPr>
              <a:lnSpc>
                <a:spcPct val="80000"/>
              </a:lnSpc>
            </a:pPr>
            <a:r>
              <a:rPr kumimoji="0" lang="en-US" sz="1000" b="1"/>
              <a:t>	Subpart B- Insurance Coverage that Limits Medicare payment: General Provisions </a:t>
            </a:r>
          </a:p>
          <a:p>
            <a:pPr>
              <a:lnSpc>
                <a:spcPct val="80000"/>
              </a:lnSpc>
            </a:pPr>
            <a:r>
              <a:rPr kumimoji="0" lang="en-US" sz="1000" b="1"/>
              <a:t>	Subpart C - Limitations on Medicare Payment for Services Covered Under</a:t>
            </a:r>
          </a:p>
          <a:p>
            <a:pPr>
              <a:lnSpc>
                <a:spcPct val="80000"/>
              </a:lnSpc>
            </a:pPr>
            <a:r>
              <a:rPr kumimoji="0" lang="en-US" sz="1000" b="1"/>
              <a:t>	Workers' Compensation</a:t>
            </a:r>
          </a:p>
          <a:p>
            <a:pPr>
              <a:lnSpc>
                <a:spcPct val="80000"/>
              </a:lnSpc>
            </a:pPr>
            <a:r>
              <a:rPr kumimoji="0" lang="en-US" sz="1000" b="1"/>
              <a:t>	Subpart D - Limitations on Medicare Payment for Services Covered Under</a:t>
            </a:r>
          </a:p>
          <a:p>
            <a:pPr>
              <a:lnSpc>
                <a:spcPct val="80000"/>
              </a:lnSpc>
            </a:pPr>
            <a:r>
              <a:rPr kumimoji="0" lang="en-US" sz="1000" b="1"/>
              <a:t>	Liability or No-Fault Insurance</a:t>
            </a:r>
          </a:p>
          <a:p>
            <a:pPr>
              <a:lnSpc>
                <a:spcPct val="80000"/>
              </a:lnSpc>
            </a:pPr>
            <a:r>
              <a:rPr kumimoji="0" lang="en-US" sz="1000" b="1"/>
              <a:t>	Subpart E - Limitations on Payment for Services Covered Under Group Health</a:t>
            </a:r>
          </a:p>
          <a:p>
            <a:pPr>
              <a:lnSpc>
                <a:spcPct val="80000"/>
              </a:lnSpc>
            </a:pPr>
            <a:r>
              <a:rPr kumimoji="0" lang="en-US" sz="1000" b="1"/>
              <a:t>	Plans: General Provisions</a:t>
            </a:r>
          </a:p>
          <a:p>
            <a:pPr>
              <a:lnSpc>
                <a:spcPct val="80000"/>
              </a:lnSpc>
            </a:pPr>
            <a:r>
              <a:rPr kumimoji="0" lang="en-US" sz="1000" b="1"/>
              <a:t>	Subpart F - Special Rules: Individuals Eligible or Entitled on the Basis of ESRD</a:t>
            </a:r>
          </a:p>
          <a:p>
            <a:pPr>
              <a:lnSpc>
                <a:spcPct val="80000"/>
              </a:lnSpc>
            </a:pPr>
            <a:r>
              <a:rPr kumimoji="0" lang="en-US" sz="1000" b="1"/>
              <a:t>	Who are also covered under group health plans</a:t>
            </a:r>
          </a:p>
          <a:p>
            <a:pPr>
              <a:lnSpc>
                <a:spcPct val="80000"/>
              </a:lnSpc>
            </a:pPr>
            <a:r>
              <a:rPr kumimoji="0" lang="en-US" sz="1000" b="1"/>
              <a:t>	Subpart G - Special Rules: Aged Beneficiaries and Spouses who are also covered</a:t>
            </a:r>
          </a:p>
          <a:p>
            <a:pPr>
              <a:lnSpc>
                <a:spcPct val="80000"/>
              </a:lnSpc>
            </a:pPr>
            <a:r>
              <a:rPr kumimoji="0" lang="en-US" sz="1000" b="1"/>
              <a:t>	Under Group Health Plans</a:t>
            </a:r>
          </a:p>
          <a:p>
            <a:pPr>
              <a:lnSpc>
                <a:spcPct val="80000"/>
              </a:lnSpc>
            </a:pPr>
            <a:r>
              <a:rPr kumimoji="0" lang="en-US" sz="1000" b="1"/>
              <a:t>	Subpart H: Special Rules: Disabled Beneficiaries who are also covered under</a:t>
            </a:r>
          </a:p>
          <a:p>
            <a:pPr>
              <a:lnSpc>
                <a:spcPct val="80000"/>
              </a:lnSpc>
            </a:pPr>
            <a:r>
              <a:rPr kumimoji="0" lang="en-US" sz="1000" b="1"/>
              <a:t>	Large Group Health Plans</a:t>
            </a:r>
          </a:p>
          <a:p>
            <a:pPr>
              <a:lnSpc>
                <a:spcPct val="80000"/>
              </a:lnSpc>
            </a:pPr>
            <a:endParaRPr kumimoji="0" lang="en-US" sz="1000" b="1"/>
          </a:p>
          <a:p>
            <a:pPr>
              <a:lnSpc>
                <a:spcPct val="80000"/>
              </a:lnSpc>
            </a:pPr>
            <a:r>
              <a:rPr kumimoji="0" lang="en-US" sz="1000" b="1"/>
              <a:t>Subpart C of 42 CFR Part 405, for regulations to Section 1870 Wavier of Recovery</a:t>
            </a:r>
          </a:p>
          <a:p>
            <a:pPr>
              <a:lnSpc>
                <a:spcPct val="80000"/>
              </a:lnSpc>
            </a:pPr>
            <a:endParaRPr kumimoji="0" lang="en-US" sz="1000" b="1"/>
          </a:p>
          <a:p>
            <a:pPr>
              <a:lnSpc>
                <a:spcPct val="80000"/>
              </a:lnSpc>
            </a:pPr>
            <a:r>
              <a:rPr kumimoji="0" lang="en-US" sz="1000" b="1"/>
              <a:t>42 CFR Part 411.37 Amount of Medicare recovery when a third party payment is made as a result of a result of a settlement, judgment or award. </a:t>
            </a:r>
          </a:p>
          <a:p>
            <a:pPr>
              <a:lnSpc>
                <a:spcPct val="80000"/>
              </a:lnSpc>
            </a:pPr>
            <a:endParaRPr kumimoji="0" lang="en-US" sz="1000" b="1"/>
          </a:p>
          <a:p>
            <a:pPr>
              <a:lnSpc>
                <a:spcPct val="80000"/>
              </a:lnSpc>
            </a:pPr>
            <a:r>
              <a:rPr kumimoji="0" lang="en-US" sz="1000" b="1"/>
              <a:t>PUBLICATIONS:</a:t>
            </a:r>
          </a:p>
          <a:p>
            <a:pPr>
              <a:lnSpc>
                <a:spcPct val="80000"/>
              </a:lnSpc>
            </a:pPr>
            <a:r>
              <a:rPr kumimoji="0" lang="en-US" sz="1000" b="1"/>
              <a:t>Medicare and Other Health Benefits: Your Guide as to Who Pays First</a:t>
            </a:r>
          </a:p>
          <a:p>
            <a:pPr>
              <a:lnSpc>
                <a:spcPct val="80000"/>
              </a:lnSpc>
            </a:pPr>
            <a:r>
              <a:rPr kumimoji="0" lang="en-US" sz="1000" b="1"/>
              <a:t>Medicare Coverage of Kidney Dialysis and Kidney Transplant Services</a:t>
            </a:r>
          </a:p>
          <a:p>
            <a:pPr>
              <a:lnSpc>
                <a:spcPct val="80000"/>
              </a:lnSpc>
            </a:pPr>
            <a:r>
              <a:rPr kumimoji="0" lang="en-US" sz="1000" b="1"/>
              <a:t>These publications can be found on the internet at </a:t>
            </a:r>
            <a:r>
              <a:rPr kumimoji="0" lang="en-US" sz="1000" b="1" u="sng"/>
              <a:t>www.Medicare.gov</a:t>
            </a:r>
            <a:endParaRPr kumimoji="0" lang="en-US" sz="1000" b="1"/>
          </a:p>
          <a:p>
            <a:pPr>
              <a:lnSpc>
                <a:spcPct val="80000"/>
              </a:lnSpc>
            </a:pPr>
            <a:endParaRPr lang="en-US" sz="1000"/>
          </a:p>
          <a:p>
            <a:pPr>
              <a:lnSpc>
                <a:spcPct val="80000"/>
              </a:lnSpc>
            </a:pPr>
            <a:endParaRPr lang="en-US" sz="1000"/>
          </a:p>
          <a:p>
            <a:pPr>
              <a:lnSpc>
                <a:spcPct val="80000"/>
              </a:lnSpc>
            </a:pPr>
            <a:endParaRPr lang="en-US" sz="100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flipV="1">
            <a:off x="990600" y="381000"/>
            <a:ext cx="7772400" cy="76200"/>
          </a:xfrm>
        </p:spPr>
        <p:txBody>
          <a:bodyPr/>
          <a:lstStyle/>
          <a:p>
            <a:endParaRPr lang="en-US" sz="4000"/>
          </a:p>
        </p:txBody>
      </p:sp>
      <p:sp>
        <p:nvSpPr>
          <p:cNvPr id="96259" name="Rectangle 3"/>
          <p:cNvSpPr>
            <a:spLocks noGrp="1" noChangeArrowheads="1"/>
          </p:cNvSpPr>
          <p:nvPr>
            <p:ph type="body" idx="1"/>
          </p:nvPr>
        </p:nvSpPr>
        <p:spPr>
          <a:xfrm>
            <a:off x="990600" y="533400"/>
            <a:ext cx="7772400" cy="5410200"/>
          </a:xfrm>
        </p:spPr>
        <p:txBody>
          <a:bodyPr/>
          <a:lstStyle/>
          <a:p>
            <a:endParaRPr lang="en-US"/>
          </a:p>
        </p:txBody>
      </p:sp>
      <p:grpSp>
        <p:nvGrpSpPr>
          <p:cNvPr id="96260" name="Group 4"/>
          <p:cNvGrpSpPr>
            <a:grpSpLocks/>
          </p:cNvGrpSpPr>
          <p:nvPr/>
        </p:nvGrpSpPr>
        <p:grpSpPr bwMode="auto">
          <a:xfrm>
            <a:off x="838200" y="0"/>
            <a:ext cx="7391400" cy="5761038"/>
            <a:chOff x="624" y="192"/>
            <a:chExt cx="4656" cy="3629"/>
          </a:xfrm>
        </p:grpSpPr>
        <p:pic>
          <p:nvPicPr>
            <p:cNvPr id="96261" name="Picture 5" descr="MCj01350870000[1]"/>
            <p:cNvPicPr>
              <a:picLocks noChangeAspect="1" noChangeArrowheads="1"/>
            </p:cNvPicPr>
            <p:nvPr/>
          </p:nvPicPr>
          <p:blipFill>
            <a:blip r:embed="rId2"/>
            <a:srcRect/>
            <a:stretch>
              <a:fillRect/>
            </a:stretch>
          </p:blipFill>
          <p:spPr bwMode="auto">
            <a:xfrm>
              <a:off x="624" y="192"/>
              <a:ext cx="4656" cy="3629"/>
            </a:xfrm>
            <a:prstGeom prst="rect">
              <a:avLst/>
            </a:prstGeom>
            <a:noFill/>
          </p:spPr>
        </p:pic>
        <p:sp>
          <p:nvSpPr>
            <p:cNvPr id="96262" name="Text Box 6"/>
            <p:cNvSpPr txBox="1">
              <a:spLocks noChangeArrowheads="1"/>
            </p:cNvSpPr>
            <p:nvPr/>
          </p:nvSpPr>
          <p:spPr bwMode="auto">
            <a:xfrm>
              <a:off x="2400" y="1872"/>
              <a:ext cx="1104" cy="748"/>
            </a:xfrm>
            <a:prstGeom prst="rect">
              <a:avLst/>
            </a:prstGeom>
            <a:noFill/>
            <a:ln w="12700">
              <a:noFill/>
              <a:miter lim="800000"/>
              <a:headEnd type="none" w="sm" len="sm"/>
              <a:tailEnd type="none" w="sm" len="sm"/>
            </a:ln>
            <a:effectLst/>
          </p:spPr>
          <p:txBody>
            <a:bodyPr lIns="274320" tIns="137160" rIns="274320" bIns="137160">
              <a:spAutoFit/>
            </a:bodyPr>
            <a:lstStyle/>
            <a:p>
              <a:pPr algn="ctr" eaLnBrk="1" hangingPunct="1">
                <a:spcBef>
                  <a:spcPct val="50000"/>
                </a:spcBef>
              </a:pPr>
              <a:r>
                <a:rPr lang="en-US" sz="6000" b="1">
                  <a:solidFill>
                    <a:srgbClr val="9FFFFF"/>
                  </a:solidFill>
                  <a:effectLst>
                    <a:outerShdw blurRad="38100" dist="38100" dir="2700000" algn="tl">
                      <a:srgbClr val="000000"/>
                    </a:outerShdw>
                  </a:effectLst>
                  <a:latin typeface="Britannic Bold" pitchFamily="34" charset="0"/>
                </a:rPr>
                <a:t>???</a:t>
              </a:r>
            </a:p>
          </p:txBody>
        </p:sp>
      </p:grpSp>
      <p:sp>
        <p:nvSpPr>
          <p:cNvPr id="96266" name="AutoShape 10"/>
          <p:cNvSpPr>
            <a:spLocks noChangeArrowheads="1"/>
          </p:cNvSpPr>
          <p:nvPr/>
        </p:nvSpPr>
        <p:spPr bwMode="auto">
          <a:xfrm>
            <a:off x="7315200" y="685800"/>
            <a:ext cx="914400" cy="1279525"/>
          </a:xfrm>
          <a:prstGeom prst="irregularSeal2">
            <a:avLst/>
          </a:prstGeom>
          <a:solidFill>
            <a:srgbClr val="FFFF00"/>
          </a:solidFill>
          <a:ln w="9525">
            <a:solidFill>
              <a:schemeClr val="tx1"/>
            </a:solidFill>
            <a:miter lim="800000"/>
            <a:headEnd/>
            <a:tailEnd/>
          </a:ln>
          <a:effectLst/>
        </p:spPr>
        <p:txBody>
          <a:bodyPr wrap="none" anchor="ctr"/>
          <a:lstStyle/>
          <a:p>
            <a:pPr algn="ctr"/>
            <a:r>
              <a:rPr lang="en-US" sz="2000">
                <a:latin typeface="Cooper Black" pitchFamily="18" charset="0"/>
              </a:rPr>
              <a:t>Future Medicals</a:t>
            </a:r>
          </a:p>
        </p:txBody>
      </p:sp>
      <p:sp>
        <p:nvSpPr>
          <p:cNvPr id="96268" name="AutoShape 12"/>
          <p:cNvSpPr>
            <a:spLocks noChangeArrowheads="1"/>
          </p:cNvSpPr>
          <p:nvPr/>
        </p:nvSpPr>
        <p:spPr bwMode="auto">
          <a:xfrm>
            <a:off x="914400" y="4114800"/>
            <a:ext cx="914400" cy="1189038"/>
          </a:xfrm>
          <a:prstGeom prst="irregularSeal2">
            <a:avLst/>
          </a:prstGeom>
          <a:solidFill>
            <a:srgbClr val="FF00FF"/>
          </a:solidFill>
          <a:ln w="9525">
            <a:solidFill>
              <a:schemeClr val="tx1"/>
            </a:solidFill>
            <a:miter lim="800000"/>
            <a:headEnd/>
            <a:tailEnd/>
          </a:ln>
          <a:effectLst/>
        </p:spPr>
        <p:txBody>
          <a:bodyPr wrap="none" anchor="ctr"/>
          <a:lstStyle/>
          <a:p>
            <a:pPr algn="ctr"/>
            <a:r>
              <a:rPr lang="en-US" sz="2000">
                <a:latin typeface="Cooper Black" pitchFamily="18" charset="0"/>
              </a:rPr>
              <a:t>?</a:t>
            </a:r>
          </a:p>
        </p:txBody>
      </p:sp>
      <p:sp>
        <p:nvSpPr>
          <p:cNvPr id="96269" name="AutoShape 13"/>
          <p:cNvSpPr>
            <a:spLocks noChangeArrowheads="1"/>
          </p:cNvSpPr>
          <p:nvPr/>
        </p:nvSpPr>
        <p:spPr bwMode="auto">
          <a:xfrm>
            <a:off x="2057400" y="5638800"/>
            <a:ext cx="914400" cy="1189038"/>
          </a:xfrm>
          <a:prstGeom prst="irregularSeal2">
            <a:avLst/>
          </a:prstGeom>
          <a:solidFill>
            <a:srgbClr val="00FF00"/>
          </a:solidFill>
          <a:ln w="9525">
            <a:solidFill>
              <a:schemeClr val="tx1"/>
            </a:solidFill>
            <a:miter lim="800000"/>
            <a:headEnd/>
            <a:tailEnd/>
          </a:ln>
          <a:effectLst/>
        </p:spPr>
        <p:txBody>
          <a:bodyPr wrap="none" anchor="ctr"/>
          <a:lstStyle/>
          <a:p>
            <a:pPr algn="ctr"/>
            <a:r>
              <a:rPr lang="en-US" sz="2000">
                <a:latin typeface="Cooper Black" pitchFamily="18" charset="0"/>
              </a:rPr>
              <a:t>TrailBlazer</a:t>
            </a:r>
          </a:p>
        </p:txBody>
      </p:sp>
      <p:sp>
        <p:nvSpPr>
          <p:cNvPr id="96270" name="AutoShape 14"/>
          <p:cNvSpPr>
            <a:spLocks noChangeArrowheads="1"/>
          </p:cNvSpPr>
          <p:nvPr/>
        </p:nvSpPr>
        <p:spPr bwMode="auto">
          <a:xfrm>
            <a:off x="6096000" y="5257800"/>
            <a:ext cx="914400" cy="1096963"/>
          </a:xfrm>
          <a:prstGeom prst="irregularSeal2">
            <a:avLst/>
          </a:prstGeom>
          <a:solidFill>
            <a:srgbClr val="00FFFF"/>
          </a:solidFill>
          <a:ln w="9525">
            <a:solidFill>
              <a:schemeClr val="tx1"/>
            </a:solidFill>
            <a:miter lim="800000"/>
            <a:headEnd/>
            <a:tailEnd/>
          </a:ln>
          <a:effectLst/>
        </p:spPr>
        <p:txBody>
          <a:bodyPr wrap="none" anchor="ctr"/>
          <a:lstStyle/>
          <a:p>
            <a:pPr algn="ctr"/>
            <a:r>
              <a:rPr lang="en-US" sz="2000">
                <a:latin typeface="Cooper Black" pitchFamily="18" charset="0"/>
              </a:rPr>
              <a:t>MSPRC</a:t>
            </a:r>
          </a:p>
        </p:txBody>
      </p:sp>
      <p:sp>
        <p:nvSpPr>
          <p:cNvPr id="96271" name="AutoShape 15"/>
          <p:cNvSpPr>
            <a:spLocks noChangeArrowheads="1"/>
          </p:cNvSpPr>
          <p:nvPr/>
        </p:nvSpPr>
        <p:spPr bwMode="auto">
          <a:xfrm>
            <a:off x="8001000" y="4953000"/>
            <a:ext cx="914400" cy="1279525"/>
          </a:xfrm>
          <a:prstGeom prst="irregularSeal2">
            <a:avLst/>
          </a:prstGeom>
          <a:solidFill>
            <a:srgbClr val="FF9900"/>
          </a:solidFill>
          <a:ln w="9525">
            <a:solidFill>
              <a:schemeClr val="tx1"/>
            </a:solidFill>
            <a:miter lim="800000"/>
            <a:headEnd/>
            <a:tailEnd/>
          </a:ln>
          <a:effectLst/>
        </p:spPr>
        <p:txBody>
          <a:bodyPr wrap="none" anchor="ctr"/>
          <a:lstStyle/>
          <a:p>
            <a:pPr algn="ctr"/>
            <a:r>
              <a:rPr lang="en-US" sz="2000">
                <a:latin typeface="Cooper Black" pitchFamily="18" charset="0"/>
              </a:rPr>
              <a:t>COBC</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path" presetSubtype="0" accel="50000" decel="50000" fill="hold" grpId="0" nodeType="withEffect" nodePh="1">
                                  <p:stCondLst>
                                    <p:cond delay="0"/>
                                  </p:stCondLst>
                                  <p:endCondLst>
                                    <p:cond evt="begin" delay="0">
                                      <p:tn val="5"/>
                                    </p:cond>
                                  </p:end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96258"/>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nodePh="1">
                                  <p:stCondLst>
                                    <p:cond delay="0"/>
                                  </p:stCondLst>
                                  <p:endCondLst>
                                    <p:cond evt="begin" delay="0">
                                      <p:tn val="9"/>
                                    </p:cond>
                                  </p:endCondLst>
                                  <p:childTnLst>
                                    <p:set>
                                      <p:cBhvr>
                                        <p:cTn id="10" dur="1" fill="hold">
                                          <p:stCondLst>
                                            <p:cond delay="0"/>
                                          </p:stCondLst>
                                        </p:cTn>
                                        <p:tgtEl>
                                          <p:spTgt spid="96259">
                                            <p:txEl>
                                              <p:pRg st="0" end="0"/>
                                            </p:txEl>
                                          </p:spTgt>
                                        </p:tgtEl>
                                        <p:attrNameLst>
                                          <p:attrName>style.visibility</p:attrName>
                                        </p:attrNameLst>
                                      </p:cBhvr>
                                      <p:to>
                                        <p:strVal val="visible"/>
                                      </p:to>
                                    </p:set>
                                    <p:animEffect transition="in" filter="fade">
                                      <p:cBhvr>
                                        <p:cTn id="11" dur="1000">
                                          <p:stCondLst>
                                            <p:cond delay="0"/>
                                          </p:stCondLst>
                                        </p:cTn>
                                        <p:tgtEl>
                                          <p:spTgt spid="96259">
                                            <p:txEl>
                                              <p:pRg st="0" end="0"/>
                                            </p:txEl>
                                          </p:spTgt>
                                        </p:tgtEl>
                                      </p:cBhvr>
                                    </p:animEffect>
                                  </p:childTnLst>
                                </p:cTn>
                              </p:par>
                              <p:par>
                                <p:cTn id="12" presetID="49" presetClass="entr" presetSubtype="0" decel="100000" fill="hold" nodeType="withEffect">
                                  <p:stCondLst>
                                    <p:cond delay="0"/>
                                  </p:stCondLst>
                                  <p:childTnLst>
                                    <p:set>
                                      <p:cBhvr>
                                        <p:cTn id="13" dur="1" fill="hold">
                                          <p:stCondLst>
                                            <p:cond delay="0"/>
                                          </p:stCondLst>
                                        </p:cTn>
                                        <p:tgtEl>
                                          <p:spTgt spid="96260"/>
                                        </p:tgtEl>
                                        <p:attrNameLst>
                                          <p:attrName>style.visibility</p:attrName>
                                        </p:attrNameLst>
                                      </p:cBhvr>
                                      <p:to>
                                        <p:strVal val="visible"/>
                                      </p:to>
                                    </p:set>
                                    <p:anim calcmode="lin" valueType="num">
                                      <p:cBhvr>
                                        <p:cTn id="14" dur="2000" fill="hold"/>
                                        <p:tgtEl>
                                          <p:spTgt spid="96260"/>
                                        </p:tgtEl>
                                        <p:attrNameLst>
                                          <p:attrName>ppt_w</p:attrName>
                                        </p:attrNameLst>
                                      </p:cBhvr>
                                      <p:tavLst>
                                        <p:tav tm="0">
                                          <p:val>
                                            <p:fltVal val="0"/>
                                          </p:val>
                                        </p:tav>
                                        <p:tav tm="100000">
                                          <p:val>
                                            <p:strVal val="#ppt_w"/>
                                          </p:val>
                                        </p:tav>
                                      </p:tavLst>
                                    </p:anim>
                                    <p:anim calcmode="lin" valueType="num">
                                      <p:cBhvr>
                                        <p:cTn id="15" dur="2000" fill="hold"/>
                                        <p:tgtEl>
                                          <p:spTgt spid="96260"/>
                                        </p:tgtEl>
                                        <p:attrNameLst>
                                          <p:attrName>ppt_h</p:attrName>
                                        </p:attrNameLst>
                                      </p:cBhvr>
                                      <p:tavLst>
                                        <p:tav tm="0">
                                          <p:val>
                                            <p:fltVal val="0"/>
                                          </p:val>
                                        </p:tav>
                                        <p:tav tm="100000">
                                          <p:val>
                                            <p:strVal val="#ppt_h"/>
                                          </p:val>
                                        </p:tav>
                                      </p:tavLst>
                                    </p:anim>
                                    <p:anim calcmode="lin" valueType="num">
                                      <p:cBhvr>
                                        <p:cTn id="16" dur="2000" fill="hold"/>
                                        <p:tgtEl>
                                          <p:spTgt spid="96260"/>
                                        </p:tgtEl>
                                        <p:attrNameLst>
                                          <p:attrName>style.rotation</p:attrName>
                                        </p:attrNameLst>
                                      </p:cBhvr>
                                      <p:tavLst>
                                        <p:tav tm="0">
                                          <p:val>
                                            <p:fltVal val="360"/>
                                          </p:val>
                                        </p:tav>
                                        <p:tav tm="100000">
                                          <p:val>
                                            <p:fltVal val="0"/>
                                          </p:val>
                                        </p:tav>
                                      </p:tavLst>
                                    </p:anim>
                                    <p:animEffect transition="in" filter="fade">
                                      <p:cBhvr>
                                        <p:cTn id="17" dur="2000"/>
                                        <p:tgtEl>
                                          <p:spTgt spid="962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p:bldP spid="9625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ctr"/>
            <a:r>
              <a:rPr lang="en-US"/>
              <a:t>The Basics:    What we do</a:t>
            </a:r>
          </a:p>
        </p:txBody>
      </p:sp>
      <p:sp>
        <p:nvSpPr>
          <p:cNvPr id="5123" name="Rectangle 3"/>
          <p:cNvSpPr>
            <a:spLocks noGrp="1" noChangeArrowheads="1"/>
          </p:cNvSpPr>
          <p:nvPr>
            <p:ph type="body" sz="half" idx="1"/>
          </p:nvPr>
        </p:nvSpPr>
        <p:spPr/>
        <p:txBody>
          <a:bodyPr/>
          <a:lstStyle/>
          <a:p>
            <a:pPr marL="117475" indent="0">
              <a:lnSpc>
                <a:spcPct val="80000"/>
              </a:lnSpc>
              <a:buClr>
                <a:schemeClr val="tx1"/>
              </a:buClr>
              <a:buFont typeface="Monotype Sorts" pitchFamily="2" charset="2"/>
              <a:buNone/>
            </a:pPr>
            <a:r>
              <a:rPr lang="en-US" sz="2400"/>
              <a:t>Medicare pursues reimbursement where payment has been or can reasonably be expected to be made promptly under any of the following:  </a:t>
            </a:r>
          </a:p>
          <a:p>
            <a:pPr marL="117475" indent="0">
              <a:lnSpc>
                <a:spcPct val="80000"/>
              </a:lnSpc>
            </a:pPr>
            <a:endParaRPr lang="en-US" sz="2400"/>
          </a:p>
        </p:txBody>
      </p:sp>
      <p:sp>
        <p:nvSpPr>
          <p:cNvPr id="5125" name="Rectangle 5"/>
          <p:cNvSpPr>
            <a:spLocks noGrp="1" noChangeArrowheads="1"/>
          </p:cNvSpPr>
          <p:nvPr>
            <p:ph type="body" sz="half" idx="2"/>
          </p:nvPr>
        </p:nvSpPr>
        <p:spPr/>
        <p:txBody>
          <a:bodyPr/>
          <a:lstStyle/>
          <a:p>
            <a:pPr>
              <a:lnSpc>
                <a:spcPct val="80000"/>
              </a:lnSpc>
            </a:pPr>
            <a:r>
              <a:rPr lang="en-US" sz="2400"/>
              <a:t>Workers’ Compensation</a:t>
            </a:r>
          </a:p>
          <a:p>
            <a:pPr>
              <a:lnSpc>
                <a:spcPct val="80000"/>
              </a:lnSpc>
            </a:pPr>
            <a:r>
              <a:rPr lang="en-US" sz="2400"/>
              <a:t>Liability Insurance</a:t>
            </a:r>
            <a:r>
              <a:rPr lang="en-US"/>
              <a:t>   </a:t>
            </a:r>
          </a:p>
          <a:p>
            <a:pPr>
              <a:lnSpc>
                <a:spcPct val="80000"/>
              </a:lnSpc>
              <a:buFont typeface="Monotype Sorts" pitchFamily="2" charset="2"/>
              <a:buNone/>
            </a:pPr>
            <a:r>
              <a:rPr lang="en-US" sz="2000"/>
              <a:t>	Includes, but not limited to: automobile liability, uninsured, underinsured; PIP/Med-pay; homeowners; wrongful death; malpractice; product liability including self insured plans    42 CFR 411.50</a:t>
            </a:r>
            <a:endParaRPr lang="en-US"/>
          </a:p>
          <a:p>
            <a:pPr>
              <a:lnSpc>
                <a:spcPct val="80000"/>
              </a:lnSpc>
            </a:pPr>
            <a:r>
              <a:rPr lang="en-US" sz="2400"/>
              <a:t>No-Fault Insurance</a:t>
            </a:r>
          </a:p>
          <a:p>
            <a:pPr>
              <a:lnSpc>
                <a:spcPct val="80000"/>
              </a:lnSpc>
            </a:pPr>
            <a:r>
              <a:rPr lang="en-US" sz="2400"/>
              <a:t>*FTCA</a:t>
            </a:r>
          </a:p>
          <a:p>
            <a:pPr>
              <a:lnSpc>
                <a:spcPct val="80000"/>
              </a:lnSpc>
              <a:buFont typeface="Monotype Sorts" pitchFamily="2" charset="2"/>
              <a:buNone/>
            </a:pPr>
            <a:r>
              <a:rPr lang="en-US" sz="2000"/>
              <a:t>	Federal Tort Claims Act</a:t>
            </a:r>
            <a:endParaRPr lang="en-US"/>
          </a:p>
          <a:p>
            <a:pPr>
              <a:lnSpc>
                <a:spcPct val="80000"/>
              </a:lnSpc>
              <a:buClr>
                <a:schemeClr val="tx1"/>
              </a:buClr>
              <a:buFont typeface="Monotype Sorts" pitchFamily="2" charset="2"/>
              <a:buNone/>
            </a:pPr>
            <a:r>
              <a:rPr lang="en-US" sz="2400"/>
              <a:t>  See 42 C.F.R.§411 et al.</a:t>
            </a:r>
            <a:r>
              <a:rPr lang="en-US"/>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 calcmode="lin" valueType="num">
                                      <p:cBhvr additive="base">
                                        <p:cTn id="7" dur="500" fill="hold"/>
                                        <p:tgtEl>
                                          <p:spTgt spid="512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12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5125">
                                            <p:txEl>
                                              <p:pRg st="0" end="0"/>
                                            </p:txEl>
                                          </p:spTgt>
                                        </p:tgtEl>
                                        <p:attrNameLst>
                                          <p:attrName>style.visibility</p:attrName>
                                        </p:attrNameLst>
                                      </p:cBhvr>
                                      <p:to>
                                        <p:strVal val="visible"/>
                                      </p:to>
                                    </p:set>
                                    <p:anim calcmode="lin" valueType="num">
                                      <p:cBhvr additive="base">
                                        <p:cTn id="13" dur="500" fill="hold"/>
                                        <p:tgtEl>
                                          <p:spTgt spid="5125">
                                            <p:txEl>
                                              <p:pRg st="0" end="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512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5125">
                                            <p:txEl>
                                              <p:pRg st="1" end="1"/>
                                            </p:txEl>
                                          </p:spTgt>
                                        </p:tgtEl>
                                        <p:attrNameLst>
                                          <p:attrName>style.visibility</p:attrName>
                                        </p:attrNameLst>
                                      </p:cBhvr>
                                      <p:to>
                                        <p:strVal val="visible"/>
                                      </p:to>
                                    </p:set>
                                    <p:anim calcmode="lin" valueType="num">
                                      <p:cBhvr additive="base">
                                        <p:cTn id="19" dur="500" fill="hold"/>
                                        <p:tgtEl>
                                          <p:spTgt spid="5125">
                                            <p:txEl>
                                              <p:pRg st="1" end="1"/>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512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5125">
                                            <p:txEl>
                                              <p:pRg st="2" end="2"/>
                                            </p:txEl>
                                          </p:spTgt>
                                        </p:tgtEl>
                                        <p:attrNameLst>
                                          <p:attrName>style.visibility</p:attrName>
                                        </p:attrNameLst>
                                      </p:cBhvr>
                                      <p:to>
                                        <p:strVal val="visible"/>
                                      </p:to>
                                    </p:set>
                                    <p:anim calcmode="lin" valueType="num">
                                      <p:cBhvr additive="base">
                                        <p:cTn id="25" dur="500" fill="hold"/>
                                        <p:tgtEl>
                                          <p:spTgt spid="5125">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512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5125">
                                            <p:txEl>
                                              <p:pRg st="3" end="3"/>
                                            </p:txEl>
                                          </p:spTgt>
                                        </p:tgtEl>
                                        <p:attrNameLst>
                                          <p:attrName>style.visibility</p:attrName>
                                        </p:attrNameLst>
                                      </p:cBhvr>
                                      <p:to>
                                        <p:strVal val="visible"/>
                                      </p:to>
                                    </p:set>
                                    <p:anim calcmode="lin" valueType="num">
                                      <p:cBhvr additive="base">
                                        <p:cTn id="31" dur="500" fill="hold"/>
                                        <p:tgtEl>
                                          <p:spTgt spid="5125">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512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5125">
                                            <p:txEl>
                                              <p:pRg st="4" end="4"/>
                                            </p:txEl>
                                          </p:spTgt>
                                        </p:tgtEl>
                                        <p:attrNameLst>
                                          <p:attrName>style.visibility</p:attrName>
                                        </p:attrNameLst>
                                      </p:cBhvr>
                                      <p:to>
                                        <p:strVal val="visible"/>
                                      </p:to>
                                    </p:set>
                                    <p:anim calcmode="lin" valueType="num">
                                      <p:cBhvr additive="base">
                                        <p:cTn id="37" dur="500" fill="hold"/>
                                        <p:tgtEl>
                                          <p:spTgt spid="5125">
                                            <p:txEl>
                                              <p:pRg st="4" end="4"/>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12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5125">
                                            <p:txEl>
                                              <p:pRg st="5" end="5"/>
                                            </p:txEl>
                                          </p:spTgt>
                                        </p:tgtEl>
                                        <p:attrNameLst>
                                          <p:attrName>style.visibility</p:attrName>
                                        </p:attrNameLst>
                                      </p:cBhvr>
                                      <p:to>
                                        <p:strVal val="visible"/>
                                      </p:to>
                                    </p:set>
                                    <p:anim calcmode="lin" valueType="num">
                                      <p:cBhvr additive="base">
                                        <p:cTn id="43" dur="500" fill="hold"/>
                                        <p:tgtEl>
                                          <p:spTgt spid="5125">
                                            <p:txEl>
                                              <p:pRg st="5" end="5"/>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512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grpId="0" nodeType="clickEffect">
                                  <p:stCondLst>
                                    <p:cond delay="0"/>
                                  </p:stCondLst>
                                  <p:childTnLst>
                                    <p:set>
                                      <p:cBhvr>
                                        <p:cTn id="48" dur="1" fill="hold">
                                          <p:stCondLst>
                                            <p:cond delay="0"/>
                                          </p:stCondLst>
                                        </p:cTn>
                                        <p:tgtEl>
                                          <p:spTgt spid="5125">
                                            <p:txEl>
                                              <p:pRg st="6" end="6"/>
                                            </p:txEl>
                                          </p:spTgt>
                                        </p:tgtEl>
                                        <p:attrNameLst>
                                          <p:attrName>style.visibility</p:attrName>
                                        </p:attrNameLst>
                                      </p:cBhvr>
                                      <p:to>
                                        <p:strVal val="visible"/>
                                      </p:to>
                                    </p:set>
                                    <p:anim calcmode="lin" valueType="num">
                                      <p:cBhvr additive="base">
                                        <p:cTn id="49" dur="500" fill="hold"/>
                                        <p:tgtEl>
                                          <p:spTgt spid="5125">
                                            <p:txEl>
                                              <p:pRg st="6" end="6"/>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512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P spid="512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r>
              <a:rPr lang="en-US"/>
              <a:t>The Basics:   Who We Are</a:t>
            </a:r>
          </a:p>
        </p:txBody>
      </p:sp>
      <p:sp>
        <p:nvSpPr>
          <p:cNvPr id="110595" name="Rectangle 3"/>
          <p:cNvSpPr>
            <a:spLocks noGrp="1" noChangeArrowheads="1"/>
          </p:cNvSpPr>
          <p:nvPr>
            <p:ph type="body" idx="1"/>
          </p:nvPr>
        </p:nvSpPr>
        <p:spPr>
          <a:xfrm>
            <a:off x="990600" y="1828800"/>
            <a:ext cx="7772400" cy="4572000"/>
          </a:xfrm>
        </p:spPr>
        <p:txBody>
          <a:bodyPr/>
          <a:lstStyle/>
          <a:p>
            <a:pPr>
              <a:lnSpc>
                <a:spcPct val="90000"/>
              </a:lnSpc>
            </a:pPr>
            <a:r>
              <a:rPr lang="en-US" sz="2400" b="1" u="sng"/>
              <a:t>CMS</a:t>
            </a:r>
            <a:r>
              <a:rPr lang="en-US" sz="2400" b="1"/>
              <a:t>	</a:t>
            </a:r>
            <a:r>
              <a:rPr lang="en-US" sz="2400"/>
              <a:t>Centers for Medicare &amp; Medicaid Services</a:t>
            </a:r>
          </a:p>
          <a:p>
            <a:pPr>
              <a:lnSpc>
                <a:spcPct val="90000"/>
              </a:lnSpc>
            </a:pPr>
            <a:endParaRPr lang="en-US" sz="2400"/>
          </a:p>
          <a:p>
            <a:pPr>
              <a:lnSpc>
                <a:spcPct val="90000"/>
              </a:lnSpc>
            </a:pPr>
            <a:r>
              <a:rPr lang="en-US" sz="2000" b="1" u="sng"/>
              <a:t>COBC</a:t>
            </a:r>
            <a:r>
              <a:rPr lang="en-US" sz="2000"/>
              <a:t>	</a:t>
            </a:r>
            <a:r>
              <a:rPr lang="en-US" sz="2400"/>
              <a:t>Coordination of Benefits Contractor</a:t>
            </a:r>
          </a:p>
          <a:p>
            <a:pPr>
              <a:lnSpc>
                <a:spcPct val="90000"/>
              </a:lnSpc>
            </a:pPr>
            <a:endParaRPr lang="en-US" sz="1800"/>
          </a:p>
          <a:p>
            <a:pPr>
              <a:lnSpc>
                <a:spcPct val="90000"/>
              </a:lnSpc>
            </a:pPr>
            <a:r>
              <a:rPr lang="en-US" sz="2000" b="1" u="sng"/>
              <a:t>MSPRC</a:t>
            </a:r>
            <a:r>
              <a:rPr lang="en-US" sz="1800"/>
              <a:t>	</a:t>
            </a:r>
            <a:r>
              <a:rPr lang="en-US" sz="2000"/>
              <a:t>Medicare Secondary Payer Recovery Contractor - 			  Chickasaw Nation Industries, Inc. </a:t>
            </a:r>
          </a:p>
          <a:p>
            <a:pPr>
              <a:lnSpc>
                <a:spcPct val="90000"/>
              </a:lnSpc>
              <a:buFont typeface="Monotype Sorts" pitchFamily="2" charset="2"/>
              <a:buNone/>
            </a:pPr>
            <a:r>
              <a:rPr lang="en-US" sz="2000"/>
              <a:t>			    Administration Services, LLC (CNI) </a:t>
            </a:r>
          </a:p>
          <a:p>
            <a:pPr>
              <a:lnSpc>
                <a:spcPct val="90000"/>
              </a:lnSpc>
            </a:pPr>
            <a:endParaRPr lang="en-US" sz="2000"/>
          </a:p>
          <a:p>
            <a:pPr>
              <a:lnSpc>
                <a:spcPct val="90000"/>
              </a:lnSpc>
            </a:pPr>
            <a:endParaRPr lang="en-US" sz="2400"/>
          </a:p>
          <a:p>
            <a:pPr>
              <a:lnSpc>
                <a:spcPct val="90000"/>
              </a:lnSpc>
            </a:pPr>
            <a:endParaRPr lang="en-US" sz="2800">
              <a:solidFill>
                <a:schemeClr val="accent2"/>
              </a:solidFill>
            </a:endParaRPr>
          </a:p>
          <a:p>
            <a:pPr>
              <a:lnSpc>
                <a:spcPct val="90000"/>
              </a:lnSpc>
              <a:buFont typeface="Monotype Sorts" pitchFamily="2" charset="2"/>
              <a:buNone/>
            </a:pPr>
            <a:r>
              <a:rPr lang="en-US" sz="280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p:txBody>
          <a:bodyPr/>
          <a:lstStyle/>
          <a:p>
            <a:pPr algn="ctr"/>
            <a:r>
              <a:rPr lang="en-US" b="1"/>
              <a:t>MSPRC</a:t>
            </a:r>
          </a:p>
        </p:txBody>
      </p:sp>
      <p:sp>
        <p:nvSpPr>
          <p:cNvPr id="126979" name="Rectangle 3"/>
          <p:cNvSpPr>
            <a:spLocks noGrp="1" noChangeArrowheads="1"/>
          </p:cNvSpPr>
          <p:nvPr>
            <p:ph type="body" idx="1"/>
          </p:nvPr>
        </p:nvSpPr>
        <p:spPr/>
        <p:txBody>
          <a:bodyPr/>
          <a:lstStyle/>
          <a:p>
            <a:pPr>
              <a:lnSpc>
                <a:spcPct val="80000"/>
              </a:lnSpc>
              <a:buFont typeface="Monotype Sorts" pitchFamily="2" charset="2"/>
              <a:buNone/>
            </a:pPr>
            <a:r>
              <a:rPr lang="en-US" sz="4000"/>
              <a:t>Effective October 2, 2006, The Centers for Medicare &amp; Medicaid Services (CMS) awarded a contract for one national Medicare Secondary Payer Recovery Contractor (MSPRC) to: Chickasaw Nation Industries, Inc. – Administration Services, LLC (CNI). </a:t>
            </a:r>
          </a:p>
          <a:p>
            <a:pPr>
              <a:lnSpc>
                <a:spcPct val="80000"/>
              </a:lnSpc>
              <a:buFont typeface="Monotype Sorts" pitchFamily="2" charset="2"/>
              <a:buNone/>
            </a:pPr>
            <a:endParaRPr lang="en-US" sz="40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p:txBody>
          <a:bodyPr/>
          <a:lstStyle/>
          <a:p>
            <a:pPr algn="ctr"/>
            <a:r>
              <a:rPr lang="en-US"/>
              <a:t>MSPRC </a:t>
            </a:r>
            <a:r>
              <a:rPr lang="en-US" sz="3200"/>
              <a:t>Continued</a:t>
            </a:r>
          </a:p>
        </p:txBody>
      </p:sp>
      <p:sp>
        <p:nvSpPr>
          <p:cNvPr id="128003" name="Rectangle 3"/>
          <p:cNvSpPr>
            <a:spLocks noGrp="1" noChangeArrowheads="1"/>
          </p:cNvSpPr>
          <p:nvPr>
            <p:ph type="body" idx="1"/>
          </p:nvPr>
        </p:nvSpPr>
        <p:spPr>
          <a:xfrm>
            <a:off x="914400" y="1676400"/>
            <a:ext cx="7772400" cy="4114800"/>
          </a:xfrm>
        </p:spPr>
        <p:txBody>
          <a:bodyPr/>
          <a:lstStyle/>
          <a:p>
            <a:pPr>
              <a:lnSpc>
                <a:spcPct val="80000"/>
              </a:lnSpc>
              <a:buFont typeface="Monotype Sorts" pitchFamily="2" charset="2"/>
              <a:buNone/>
            </a:pPr>
            <a:r>
              <a:rPr lang="en-US" sz="1800"/>
              <a:t>The MSPRC has responsibility for all MSP recovery cases with three exceptions: </a:t>
            </a:r>
          </a:p>
          <a:p>
            <a:pPr>
              <a:lnSpc>
                <a:spcPct val="80000"/>
              </a:lnSpc>
              <a:buFont typeface="Monotype Sorts" pitchFamily="2" charset="2"/>
              <a:buNone/>
            </a:pPr>
            <a:endParaRPr lang="en-US" sz="1800"/>
          </a:p>
          <a:p>
            <a:pPr>
              <a:lnSpc>
                <a:spcPct val="80000"/>
              </a:lnSpc>
              <a:buFont typeface="Monotype Sorts" pitchFamily="2" charset="2"/>
              <a:buAutoNum type="arabicParenBoth"/>
            </a:pPr>
            <a:r>
              <a:rPr lang="en-US" sz="1800"/>
              <a:t>MSP recovery demand letters issued by the claims processing contractors to providers, physician, and other suppliers,</a:t>
            </a:r>
          </a:p>
          <a:p>
            <a:pPr>
              <a:lnSpc>
                <a:spcPct val="80000"/>
              </a:lnSpc>
              <a:buFont typeface="Monotype Sorts" pitchFamily="2" charset="2"/>
              <a:buAutoNum type="arabicParenBoth"/>
            </a:pPr>
            <a:endParaRPr lang="en-US" sz="1800"/>
          </a:p>
          <a:p>
            <a:pPr>
              <a:lnSpc>
                <a:spcPct val="80000"/>
              </a:lnSpc>
              <a:buFont typeface="Monotype Sorts" pitchFamily="2" charset="2"/>
              <a:buNone/>
            </a:pPr>
            <a:r>
              <a:rPr lang="en-US" sz="1600"/>
              <a:t>(</a:t>
            </a:r>
            <a:r>
              <a:rPr lang="en-US" sz="1800"/>
              <a:t>2) demand letters issued by the MSP Recovery Audit Contractors (RACs) implemented as a demonstration under the Medicare Modernization Act of 2003 and. The RACs will continue to have responsibility for certain MSP GHP based recovery demands for the States of California, Florida, and New York and </a:t>
            </a:r>
          </a:p>
          <a:p>
            <a:pPr>
              <a:lnSpc>
                <a:spcPct val="80000"/>
              </a:lnSpc>
              <a:buFont typeface="Monotype Sorts" pitchFamily="2" charset="2"/>
              <a:buNone/>
            </a:pPr>
            <a:endParaRPr lang="en-US" sz="1800"/>
          </a:p>
          <a:p>
            <a:pPr>
              <a:lnSpc>
                <a:spcPct val="80000"/>
              </a:lnSpc>
              <a:buFont typeface="Monotype Sorts" pitchFamily="2" charset="2"/>
              <a:buNone/>
            </a:pPr>
            <a:r>
              <a:rPr lang="en-US" sz="1800"/>
              <a:t>(3) </a:t>
            </a:r>
            <a:r>
              <a:rPr lang="en-US" sz="1800">
                <a:solidFill>
                  <a:schemeClr val="accent2"/>
                </a:solidFill>
              </a:rPr>
              <a:t>TrailBlazer Health Enterprise, LLC, </a:t>
            </a:r>
            <a:r>
              <a:rPr lang="en-US" sz="1800"/>
              <a:t>(along with</a:t>
            </a:r>
            <a:r>
              <a:rPr lang="en-US" sz="1800">
                <a:solidFill>
                  <a:schemeClr val="accent2"/>
                </a:solidFill>
              </a:rPr>
              <a:t> </a:t>
            </a:r>
            <a:r>
              <a:rPr lang="en-US" sz="1800"/>
              <a:t>Empire – Syracuse NY or Harrisburg PA, First Coast Service Options – Jacksonville FL, Mutual of Omaha – Omaha NE, and Palmetto – Augusta GA or Columbia SC or Columbus OH) </a:t>
            </a:r>
            <a:r>
              <a:rPr lang="en-US" sz="1800">
                <a:solidFill>
                  <a:schemeClr val="accent2"/>
                </a:solidFill>
              </a:rPr>
              <a:t>retained any case for which they had already issued a formal demand for payment.</a:t>
            </a:r>
          </a:p>
          <a:p>
            <a:pPr>
              <a:lnSpc>
                <a:spcPct val="80000"/>
              </a:lnSpc>
            </a:pPr>
            <a:endParaRPr lang="en-US" sz="1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Federal Tort Claim Act Cases</a:t>
            </a:r>
          </a:p>
        </p:txBody>
      </p:sp>
      <p:sp>
        <p:nvSpPr>
          <p:cNvPr id="75779" name="Rectangle 3"/>
          <p:cNvSpPr>
            <a:spLocks noGrp="1" noChangeArrowheads="1"/>
          </p:cNvSpPr>
          <p:nvPr>
            <p:ph type="body" idx="1"/>
          </p:nvPr>
        </p:nvSpPr>
        <p:spPr/>
        <p:txBody>
          <a:bodyPr/>
          <a:lstStyle/>
          <a:p>
            <a:r>
              <a:rPr lang="en-US"/>
              <a:t>All Federal Tort Claim Act (FTCA) cases are handled by Betty Noble in CMS Central Office.  Please contact:</a:t>
            </a:r>
          </a:p>
          <a:p>
            <a:pPr>
              <a:buFont typeface="Monotype Sorts" pitchFamily="2" charset="2"/>
              <a:buNone/>
            </a:pPr>
            <a:r>
              <a:rPr lang="en-US"/>
              <a:t>         Betty Noble</a:t>
            </a:r>
          </a:p>
          <a:p>
            <a:pPr>
              <a:buFont typeface="Monotype Sorts" pitchFamily="2" charset="2"/>
              <a:buNone/>
            </a:pPr>
            <a:r>
              <a:rPr lang="en-US"/>
              <a:t>		CMS</a:t>
            </a:r>
          </a:p>
          <a:p>
            <a:pPr>
              <a:buFont typeface="Monotype Sorts" pitchFamily="2" charset="2"/>
              <a:buNone/>
            </a:pPr>
            <a:r>
              <a:rPr lang="en-US"/>
              <a:t>		7500Security Blvd, Mail Stop C3-13-00</a:t>
            </a:r>
          </a:p>
          <a:p>
            <a:pPr>
              <a:buFont typeface="Monotype Sorts" pitchFamily="2" charset="2"/>
              <a:buNone/>
            </a:pPr>
            <a:r>
              <a:rPr lang="en-US"/>
              <a:t>		Baltimore, Maryland 21244-1850</a:t>
            </a:r>
          </a:p>
          <a:p>
            <a:pPr>
              <a:buFont typeface="Monotype Sorts" pitchFamily="2" charset="2"/>
              <a:buNone/>
            </a:pPr>
            <a:r>
              <a:rPr lang="en-US"/>
              <a:t>		(410) 786-6475</a:t>
            </a:r>
          </a:p>
        </p:txBody>
      </p:sp>
    </p:spTree>
  </p:cSld>
  <p:clrMapOvr>
    <a:masterClrMapping/>
  </p:clrMapOvr>
</p:sld>
</file>

<file path=ppt/theme/theme1.xml><?xml version="1.0" encoding="utf-8"?>
<a:theme xmlns:a="http://schemas.openxmlformats.org/drawingml/2006/main" name="Notebook">
  <a:themeElements>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fontScheme name="Noteboo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otebook 1">
        <a:dk1>
          <a:srgbClr val="402000"/>
        </a:dk1>
        <a:lt1>
          <a:srgbClr val="FBFAE2"/>
        </a:lt1>
        <a:dk2>
          <a:srgbClr val="996633"/>
        </a:dk2>
        <a:lt2>
          <a:srgbClr val="A08366"/>
        </a:lt2>
        <a:accent1>
          <a:srgbClr val="CE9964"/>
        </a:accent1>
        <a:accent2>
          <a:srgbClr val="CD3333"/>
        </a:accent2>
        <a:accent3>
          <a:srgbClr val="FDFCEE"/>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2">
        <a:dk1>
          <a:srgbClr val="402000"/>
        </a:dk1>
        <a:lt1>
          <a:srgbClr val="FFFFFF"/>
        </a:lt1>
        <a:dk2>
          <a:srgbClr val="996633"/>
        </a:dk2>
        <a:lt2>
          <a:srgbClr val="A08366"/>
        </a:lt2>
        <a:accent1>
          <a:srgbClr val="CE9964"/>
        </a:accent1>
        <a:accent2>
          <a:srgbClr val="CD3333"/>
        </a:accent2>
        <a:accent3>
          <a:srgbClr val="FFFFFF"/>
        </a:accent3>
        <a:accent4>
          <a:srgbClr val="351A00"/>
        </a:accent4>
        <a:accent5>
          <a:srgbClr val="E3CAB8"/>
        </a:accent5>
        <a:accent6>
          <a:srgbClr val="BA2D2D"/>
        </a:accent6>
        <a:hlink>
          <a:srgbClr val="9A7F32"/>
        </a:hlink>
        <a:folHlink>
          <a:srgbClr val="ECA07A"/>
        </a:folHlink>
      </a:clrScheme>
      <a:clrMap bg1="lt1" tx1="dk1" bg2="lt2" tx2="dk2" accent1="accent1" accent2="accent2" accent3="accent3" accent4="accent4" accent5="accent5" accent6="accent6" hlink="hlink" folHlink="folHlink"/>
    </a:extraClrScheme>
    <a:extraClrScheme>
      <a:clrScheme name="Notebook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otebook 4">
        <a:dk1>
          <a:srgbClr val="1C1C1C"/>
        </a:dk1>
        <a:lt1>
          <a:srgbClr val="FFFFFF"/>
        </a:lt1>
        <a:dk2>
          <a:srgbClr val="000066"/>
        </a:dk2>
        <a:lt2>
          <a:srgbClr val="666699"/>
        </a:lt2>
        <a:accent1>
          <a:srgbClr val="FF5050"/>
        </a:accent1>
        <a:accent2>
          <a:srgbClr val="009999"/>
        </a:accent2>
        <a:accent3>
          <a:srgbClr val="FFFFFF"/>
        </a:accent3>
        <a:accent4>
          <a:srgbClr val="161616"/>
        </a:accent4>
        <a:accent5>
          <a:srgbClr val="FFB3B3"/>
        </a:accent5>
        <a:accent6>
          <a:srgbClr val="008A8A"/>
        </a:accent6>
        <a:hlink>
          <a:srgbClr val="3366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Designs\NOTEBOOK.POT</Template>
  <TotalTime>1073</TotalTime>
  <Words>2017</Words>
  <Application>Microsoft PowerPoint</Application>
  <PresentationFormat>On-screen Show (4:3)</PresentationFormat>
  <Paragraphs>266</Paragraphs>
  <Slides>40</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Times New Roman</vt:lpstr>
      <vt:lpstr>Monotype Sorts</vt:lpstr>
      <vt:lpstr>Arial</vt:lpstr>
      <vt:lpstr>Showcard Gothic</vt:lpstr>
      <vt:lpstr>Arial Bold</vt:lpstr>
      <vt:lpstr>Britannic Bold</vt:lpstr>
      <vt:lpstr>Cooper Black</vt:lpstr>
      <vt:lpstr>Notebook</vt:lpstr>
      <vt:lpstr> Medicare Subrogation </vt:lpstr>
      <vt:lpstr>The History of MSP</vt:lpstr>
      <vt:lpstr>Legal Authority for Recovery</vt:lpstr>
      <vt:lpstr>MSP Resources</vt:lpstr>
      <vt:lpstr>The Basics:    What we do</vt:lpstr>
      <vt:lpstr>The Basics:   Who We Are</vt:lpstr>
      <vt:lpstr>MSPRC</vt:lpstr>
      <vt:lpstr>MSPRC Continued</vt:lpstr>
      <vt:lpstr>Federal Tort Claim Act Cases</vt:lpstr>
      <vt:lpstr>Medicare Secondary Payer            The Recovery Process</vt:lpstr>
      <vt:lpstr>Attorney’s Obligation Regarding Medicare </vt:lpstr>
      <vt:lpstr>Global or Multi-Jurisdictional Cases</vt:lpstr>
      <vt:lpstr>What To Provide                            On Your Letterhead – Or By Phone</vt:lpstr>
      <vt:lpstr>Medicare’s Recovery Process: Case Assigned to MSPRC</vt:lpstr>
      <vt:lpstr>Payment Summary Form</vt:lpstr>
      <vt:lpstr>Medicare Recovery Which Claims Count?</vt:lpstr>
      <vt:lpstr>Why does it take so long to tell me the amount due?</vt:lpstr>
      <vt:lpstr>   ReMAS</vt:lpstr>
      <vt:lpstr>   ReMAS</vt:lpstr>
      <vt:lpstr>Three Issues Can be Appealed</vt:lpstr>
      <vt:lpstr>What If I Want to Negotiate With Medicare?</vt:lpstr>
      <vt:lpstr>Waivers</vt:lpstr>
      <vt:lpstr>Compromises</vt:lpstr>
      <vt:lpstr>Compromise -                               What to Send</vt:lpstr>
      <vt:lpstr>Confidentiality</vt:lpstr>
      <vt:lpstr>Future Medicals                        Liability &amp; Workers’ Compensation</vt:lpstr>
      <vt:lpstr>Medicare Set-Asides - - -</vt:lpstr>
      <vt:lpstr>Medicare Set-Asides - - - </vt:lpstr>
      <vt:lpstr>Medicare Set-Asides - - - Cont.</vt:lpstr>
      <vt:lpstr>Medicare Set-Asides - - - </vt:lpstr>
      <vt:lpstr>Otherwise Medicare Covered</vt:lpstr>
      <vt:lpstr>Medicare Set-Asides                       In Liability Cases</vt:lpstr>
      <vt:lpstr>Interest</vt:lpstr>
      <vt:lpstr>I Didn’t Know My Client Had Medicare </vt:lpstr>
      <vt:lpstr>Who Else?</vt:lpstr>
      <vt:lpstr>Coordination of Benefits Contractor</vt:lpstr>
      <vt:lpstr>MSPRC</vt:lpstr>
      <vt:lpstr>For More Information:</vt:lpstr>
      <vt:lpstr>CMS Contact Information</vt:lpstr>
      <vt:lpstr>Slide 40</vt:lpstr>
    </vt:vector>
  </TitlesOfParts>
  <Company>TrailBlazer Health Enterprises, LLC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Medicare Secondary Payer (MSP) Liability</dc:title>
  <dc:creator>Robin Loreth</dc:creator>
  <cp:lastModifiedBy>Pi-Yi Mayo </cp:lastModifiedBy>
  <cp:revision>50</cp:revision>
  <cp:lastPrinted>2003-07-10T18:38:10Z</cp:lastPrinted>
  <dcterms:created xsi:type="dcterms:W3CDTF">2000-07-14T13:50:29Z</dcterms:created>
  <dcterms:modified xsi:type="dcterms:W3CDTF">2007-03-31T17:35:54Z</dcterms:modified>
</cp:coreProperties>
</file>